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305" r:id="rId5"/>
    <p:sldId id="303" r:id="rId6"/>
    <p:sldId id="299" r:id="rId7"/>
    <p:sldId id="306" r:id="rId8"/>
    <p:sldId id="304" r:id="rId9"/>
    <p:sldId id="300" r:id="rId10"/>
    <p:sldId id="281" r:id="rId11"/>
    <p:sldId id="271" r:id="rId12"/>
    <p:sldId id="270" r:id="rId13"/>
    <p:sldId id="286" r:id="rId14"/>
    <p:sldId id="290" r:id="rId15"/>
    <p:sldId id="297" r:id="rId16"/>
    <p:sldId id="273" r:id="rId17"/>
    <p:sldId id="291" r:id="rId18"/>
    <p:sldId id="272" r:id="rId19"/>
    <p:sldId id="293" r:id="rId20"/>
    <p:sldId id="296" r:id="rId21"/>
    <p:sldId id="275" r:id="rId22"/>
    <p:sldId id="276" r:id="rId23"/>
    <p:sldId id="278" r:id="rId24"/>
    <p:sldId id="274" r:id="rId25"/>
    <p:sldId id="289" r:id="rId26"/>
    <p:sldId id="288" r:id="rId27"/>
    <p:sldId id="277" r:id="rId28"/>
    <p:sldId id="264" r:id="rId29"/>
    <p:sldId id="302" r:id="rId30"/>
    <p:sldId id="307" r:id="rId31"/>
    <p:sldId id="267" r:id="rId3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700ED-D80E-40CF-AB79-CC32DF43A13F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948BB-6E4F-4F9E-9216-BBE4809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7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52984-7055-4E8C-80E4-6040E6815F8E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40002-68D9-445D-8C92-9CCCA9286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88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40002-68D9-445D-8C92-9CCCA9286D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8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40002-68D9-445D-8C92-9CCCA9286D0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7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9928DD-3DF2-428C-B473-10F0D9220E78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28631F1-4E06-4A37-A856-E016F3CA4DB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lww.com/clinicalobgyn/Abstract/2009/09000/Impact_of_Maternal_Stress,_Depression_and_Anxiety.16.asp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sites/entrez?cmd=search&amp;db=PubMed&amp;term=%20Cole+SW%5bauth%5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124200"/>
            <a:ext cx="7772400" cy="3194304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800" dirty="0" smtClean="0"/>
              <a:t>Social Genomics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b="0" dirty="0"/>
              <a:t/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772400" cy="213360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Anita R. Webb, PhD</a:t>
            </a:r>
          </a:p>
          <a:p>
            <a:r>
              <a:rPr lang="en-US" sz="2800" dirty="0" smtClean="0"/>
              <a:t>JPS Health Network</a:t>
            </a:r>
          </a:p>
          <a:p>
            <a:r>
              <a:rPr lang="en-US" sz="2800" dirty="0" smtClean="0"/>
              <a:t>Fort Worth, Texas</a:t>
            </a:r>
          </a:p>
          <a:p>
            <a:r>
              <a:rPr lang="en-US" sz="2800" dirty="0"/>
              <a:t>awebb@jpshealth.org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6073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I. Pregnancy: “Fetal Origins”</a:t>
            </a:r>
          </a:p>
          <a:p>
            <a:pPr lvl="1"/>
            <a:r>
              <a:rPr lang="en-US" sz="2800" dirty="0" smtClean="0"/>
              <a:t>  	A</a:t>
            </a:r>
            <a:r>
              <a:rPr lang="en-US" sz="2800" dirty="0"/>
              <a:t>. Birth </a:t>
            </a:r>
            <a:r>
              <a:rPr lang="en-US" sz="2800" dirty="0" smtClean="0"/>
              <a:t>weight</a:t>
            </a:r>
          </a:p>
          <a:p>
            <a:pPr lvl="1"/>
            <a:r>
              <a:rPr lang="en-US" sz="2800" dirty="0" smtClean="0"/>
              <a:t>  	B. </a:t>
            </a:r>
            <a:r>
              <a:rPr lang="en-US" sz="2800" dirty="0"/>
              <a:t>Maternal </a:t>
            </a:r>
            <a:r>
              <a:rPr lang="en-US" sz="2800" dirty="0" smtClean="0"/>
              <a:t> obesity, diabetes 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 C</a:t>
            </a:r>
            <a:r>
              <a:rPr lang="en-US" dirty="0" smtClean="0"/>
              <a:t>. </a:t>
            </a:r>
            <a:r>
              <a:rPr lang="en-US" sz="2800" dirty="0" smtClean="0"/>
              <a:t>Maternal malnutrition: Starvation</a:t>
            </a:r>
          </a:p>
          <a:p>
            <a:pPr lvl="1"/>
            <a:r>
              <a:rPr lang="en-US" sz="2800" dirty="0" smtClean="0"/>
              <a:t>  D. Maternal  </a:t>
            </a:r>
            <a:r>
              <a:rPr lang="en-US" sz="2800" dirty="0"/>
              <a:t>stress, </a:t>
            </a:r>
            <a:r>
              <a:rPr lang="en-US" sz="2800" dirty="0" smtClean="0"/>
              <a:t>depression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 E. Maternal environment:  Air pollution</a:t>
            </a:r>
          </a:p>
          <a:p>
            <a:r>
              <a:rPr lang="en-US" sz="3200" dirty="0" smtClean="0"/>
              <a:t>II. Childhood environment and experiences</a:t>
            </a:r>
          </a:p>
        </p:txBody>
      </p:sp>
    </p:spTree>
    <p:extLst>
      <p:ext uri="{BB962C8B-B14F-4D97-AF65-F5344CB8AC3E}">
        <p14:creationId xmlns:p14="http://schemas.microsoft.com/office/powerpoint/2010/main" val="28531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088136"/>
          </a:xfrm>
        </p:spPr>
        <p:txBody>
          <a:bodyPr/>
          <a:lstStyle/>
          <a:p>
            <a:pPr algn="ctr"/>
            <a:r>
              <a:rPr lang="en-US" dirty="0" smtClean="0"/>
              <a:t>I. PREGNANCY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2981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Known:  Mother’s  environment  impacts  fetus.</a:t>
            </a:r>
          </a:p>
          <a:p>
            <a:pPr lvl="1"/>
            <a:r>
              <a:rPr lang="en-US" sz="2800" dirty="0">
                <a:solidFill>
                  <a:srgbClr val="FFC000"/>
                </a:solidFill>
              </a:rPr>
              <a:t>“Biological postcards from the world outside</a:t>
            </a:r>
            <a:r>
              <a:rPr lang="en-US" sz="2800" dirty="0" smtClean="0">
                <a:solidFill>
                  <a:srgbClr val="FFC000"/>
                </a:solidFill>
              </a:rPr>
              <a:t>”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/>
              <a:t>Food, drink, air quality, </a:t>
            </a:r>
            <a:r>
              <a:rPr lang="en-US" sz="2800" dirty="0" smtClean="0"/>
              <a:t> common chemicals</a:t>
            </a:r>
            <a:r>
              <a:rPr lang="en-US" sz="2800" dirty="0"/>
              <a:t>, medications, emotions, activity, </a:t>
            </a:r>
            <a:r>
              <a:rPr lang="en-US" sz="2800" dirty="0" smtClean="0"/>
              <a:t>toxins, etc.</a:t>
            </a:r>
          </a:p>
          <a:p>
            <a:r>
              <a:rPr lang="en-US" sz="3200" dirty="0" smtClean="0"/>
              <a:t>Continue </a:t>
            </a:r>
            <a:r>
              <a:rPr lang="en-US" sz="3200" dirty="0"/>
              <a:t>to affect </a:t>
            </a:r>
            <a:r>
              <a:rPr lang="en-US" sz="3200" dirty="0" smtClean="0"/>
              <a:t>health into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b="1" dirty="0" smtClean="0">
                <a:solidFill>
                  <a:srgbClr val="FFC000"/>
                </a:solidFill>
              </a:rPr>
              <a:t>adulthood</a:t>
            </a:r>
          </a:p>
          <a:p>
            <a:pPr marL="68580" indent="0">
              <a:buNone/>
            </a:pP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400" dirty="0" smtClean="0"/>
              <a:t>Paul</a:t>
            </a:r>
            <a:r>
              <a:rPr lang="en-US" sz="2400" dirty="0"/>
              <a:t>, AM. Origins: How the nine months </a:t>
            </a:r>
            <a:r>
              <a:rPr lang="en-US" sz="2400" dirty="0" smtClean="0"/>
              <a:t>before  </a:t>
            </a:r>
            <a:r>
              <a:rPr lang="en-US" sz="2400" dirty="0"/>
              <a:t>birth shape the rest of our </a:t>
            </a:r>
            <a:r>
              <a:rPr lang="en-US" sz="2400" dirty="0" smtClean="0"/>
              <a:t>lives. NY</a:t>
            </a:r>
            <a:r>
              <a:rPr lang="en-US" sz="2400" dirty="0"/>
              <a:t>: Simon &amp; </a:t>
            </a:r>
            <a:r>
              <a:rPr lang="en-US" sz="2400" dirty="0" smtClean="0"/>
              <a:t>Schuster/Free </a:t>
            </a:r>
            <a:r>
              <a:rPr lang="en-US" sz="2400" dirty="0"/>
              <a:t>Press, </a:t>
            </a:r>
            <a:r>
              <a:rPr lang="en-US" sz="2400" dirty="0" smtClean="0"/>
              <a:t>2010.</a:t>
            </a:r>
            <a:endParaRPr lang="en-US" sz="24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2681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2064"/>
            <a:ext cx="8229600" cy="914400"/>
          </a:xfrm>
        </p:spPr>
        <p:txBody>
          <a:bodyPr/>
          <a:lstStyle/>
          <a:p>
            <a:r>
              <a:rPr lang="en-US" sz="3600" dirty="0" smtClean="0"/>
              <a:t>Prenatal Origins of </a:t>
            </a:r>
            <a:r>
              <a:rPr lang="en-US" sz="3600" dirty="0" smtClean="0">
                <a:solidFill>
                  <a:srgbClr val="FFC000"/>
                </a:solidFill>
              </a:rPr>
              <a:t>Adult</a:t>
            </a:r>
            <a:r>
              <a:rPr lang="en-US" sz="3600" dirty="0" smtClean="0"/>
              <a:t> Disease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Heart Disease  </a:t>
            </a:r>
            <a:r>
              <a:rPr lang="en-US" dirty="0"/>
              <a:t>S</a:t>
            </a:r>
            <a:r>
              <a:rPr lang="en-US" dirty="0" smtClean="0"/>
              <a:t>tudy  </a:t>
            </a:r>
            <a:r>
              <a:rPr lang="en-US" sz="2400" dirty="0" smtClean="0"/>
              <a:t>(Britain, N = </a:t>
            </a:r>
            <a:r>
              <a:rPr lang="en-US" sz="2400" dirty="0" smtClean="0">
                <a:solidFill>
                  <a:srgbClr val="FFC000"/>
                </a:solidFill>
              </a:rPr>
              <a:t>15,000</a:t>
            </a:r>
            <a:r>
              <a:rPr lang="en-US" sz="2400" dirty="0" smtClean="0"/>
              <a:t>)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Highest rates found in </a:t>
            </a:r>
            <a:r>
              <a:rPr lang="en-US" sz="2800" dirty="0" smtClean="0">
                <a:solidFill>
                  <a:srgbClr val="FFC000"/>
                </a:solidFill>
              </a:rPr>
              <a:t>poorest regions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Correlate finding:  </a:t>
            </a:r>
            <a:r>
              <a:rPr lang="en-US" sz="2800" dirty="0" smtClean="0">
                <a:solidFill>
                  <a:srgbClr val="FFC000"/>
                </a:solidFill>
              </a:rPr>
              <a:t>Small </a:t>
            </a:r>
            <a:r>
              <a:rPr lang="en-US" sz="2800" dirty="0">
                <a:solidFill>
                  <a:srgbClr val="FFC000"/>
                </a:solidFill>
              </a:rPr>
              <a:t>birth </a:t>
            </a:r>
            <a:r>
              <a:rPr lang="en-US" sz="2800" dirty="0" smtClean="0">
                <a:solidFill>
                  <a:srgbClr val="FFC000"/>
                </a:solidFill>
              </a:rPr>
              <a:t>size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Hypothesis: Inadequate </a:t>
            </a:r>
            <a:r>
              <a:rPr lang="en-US" sz="2800" dirty="0"/>
              <a:t>prenatal </a:t>
            </a:r>
            <a:r>
              <a:rPr lang="en-US" sz="2800" dirty="0" smtClean="0"/>
              <a:t>nutrition?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Suggested</a:t>
            </a:r>
            <a:r>
              <a:rPr lang="en-US" sz="2800" dirty="0"/>
              <a:t>: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smtClean="0"/>
              <a:t>Heart disease due to prenatal factor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>
                <a:solidFill>
                  <a:srgbClr val="FFC000"/>
                </a:solidFill>
              </a:rPr>
              <a:t> Poor nutrition during  gestation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dirty="0" smtClean="0"/>
              <a:t>DJP Barker. Developmental origins of adult disease. Euro J </a:t>
            </a:r>
            <a:r>
              <a:rPr lang="en-US" dirty="0" err="1" smtClean="0"/>
              <a:t>Epidem</a:t>
            </a:r>
            <a:r>
              <a:rPr lang="en-US" dirty="0" smtClean="0"/>
              <a:t> 2003; 18(8):733-736.   </a:t>
            </a:r>
          </a:p>
        </p:txBody>
      </p:sp>
    </p:spTree>
    <p:extLst>
      <p:ext uri="{BB962C8B-B14F-4D97-AF65-F5344CB8AC3E}">
        <p14:creationId xmlns:p14="http://schemas.microsoft.com/office/powerpoint/2010/main" val="63763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Birth Weight and Adult Health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>
            <a:normAutofit lnSpcReduction="10000"/>
          </a:bodyPr>
          <a:lstStyle/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Nurses</a:t>
            </a:r>
            <a:r>
              <a:rPr lang="en-US" sz="2800" dirty="0"/>
              <a:t>’ Health Study </a:t>
            </a:r>
            <a:r>
              <a:rPr lang="en-US" sz="2800" dirty="0" smtClean="0"/>
              <a:t>(Boston)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Longitudinal:  1976-1997,</a:t>
            </a:r>
            <a:r>
              <a:rPr lang="en-US" sz="2800" dirty="0" smtClean="0">
                <a:solidFill>
                  <a:srgbClr val="FFC000"/>
                </a:solidFill>
              </a:rPr>
              <a:t> N=121,700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>
                <a:solidFill>
                  <a:srgbClr val="FFC000"/>
                </a:solidFill>
              </a:rPr>
              <a:t>Birth weight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C000"/>
                </a:solidFill>
              </a:rPr>
              <a:t>mortality</a:t>
            </a:r>
            <a:r>
              <a:rPr lang="en-US" sz="2800" dirty="0" smtClean="0"/>
              <a:t>  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3200" dirty="0" smtClean="0">
                <a:solidFill>
                  <a:srgbClr val="FFC000"/>
                </a:solidFill>
              </a:rPr>
              <a:t>INVERSELY</a:t>
            </a:r>
            <a:r>
              <a:rPr lang="en-US" sz="3200" dirty="0" smtClean="0"/>
              <a:t> associated for:</a:t>
            </a:r>
          </a:p>
          <a:p>
            <a:pPr marL="932688" lvl="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/>
              <a:t>Cardiovascular disease</a:t>
            </a:r>
          </a:p>
          <a:p>
            <a:pPr marL="932688" lvl="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/>
              <a:t>Coronary heart disease </a:t>
            </a:r>
          </a:p>
          <a:p>
            <a:pPr marL="932688" lvl="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/>
              <a:t>Stroke </a:t>
            </a:r>
            <a:endParaRPr lang="en-US" sz="2800" dirty="0" smtClean="0"/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400" dirty="0" smtClean="0"/>
              <a:t>Rich-Edwards </a:t>
            </a:r>
            <a:r>
              <a:rPr lang="en-US" sz="2400" dirty="0"/>
              <a:t>J. Birth weight and risk of cardiovascular disease in a cohort of women followed up since 1976. BMJ 1997;315:396</a:t>
            </a:r>
            <a:r>
              <a:rPr lang="en-US" sz="2400" dirty="0" smtClean="0"/>
              <a:t>.</a:t>
            </a:r>
            <a:endParaRPr lang="en-US" sz="2400" dirty="0"/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endParaRPr lang="en-US" sz="2800" dirty="0" smtClean="0"/>
          </a:p>
          <a:p>
            <a:pPr marL="932688" lvl="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endParaRPr lang="en-US" sz="2800" dirty="0" smtClean="0"/>
          </a:p>
          <a:p>
            <a:pPr marL="324612" lvl="2" indent="0">
              <a:spcBef>
                <a:spcPts val="700"/>
              </a:spcBef>
              <a:buClr>
                <a:schemeClr val="tx2"/>
              </a:buClr>
              <a:buSzPct val="95000"/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414132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Nurses Study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Largely </a:t>
            </a:r>
            <a:r>
              <a:rPr lang="en-US" sz="2800" dirty="0">
                <a:solidFill>
                  <a:srgbClr val="FFC000"/>
                </a:solidFill>
              </a:rPr>
              <a:t>independent  </a:t>
            </a:r>
            <a:r>
              <a:rPr lang="en-US" sz="2800" dirty="0"/>
              <a:t>of </a:t>
            </a:r>
            <a:endParaRPr lang="en-US" sz="2800" dirty="0" smtClean="0"/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Adult weight 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Hypertension  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Diabetes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C000"/>
                </a:solidFill>
              </a:rPr>
              <a:t>NOT </a:t>
            </a:r>
            <a:r>
              <a:rPr lang="en-US" sz="2800" dirty="0" smtClean="0"/>
              <a:t>related to 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>
                <a:solidFill>
                  <a:srgbClr val="FFC000"/>
                </a:solidFill>
              </a:rPr>
              <a:t>Childhood </a:t>
            </a:r>
            <a:r>
              <a:rPr lang="en-US" sz="2800" dirty="0">
                <a:solidFill>
                  <a:srgbClr val="FFC000"/>
                </a:solidFill>
              </a:rPr>
              <a:t>socioeconomic</a:t>
            </a:r>
            <a:r>
              <a:rPr lang="en-US" sz="2800" dirty="0"/>
              <a:t> </a:t>
            </a:r>
            <a:r>
              <a:rPr lang="en-US" sz="2800" dirty="0" smtClean="0"/>
              <a:t>status  or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800" dirty="0" smtClean="0">
                <a:solidFill>
                  <a:srgbClr val="FFC000"/>
                </a:solidFill>
              </a:rPr>
              <a:t>Adult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C000"/>
                </a:solidFill>
              </a:rPr>
              <a:t>lifestyle</a:t>
            </a:r>
            <a:endParaRPr lang="en-US" sz="28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25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Weight and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solidFill>
                <a:srgbClr val="FFC000"/>
              </a:solidFill>
            </a:endParaRPr>
          </a:p>
          <a:p>
            <a:r>
              <a:rPr lang="en-US" sz="3200" dirty="0" smtClean="0">
                <a:solidFill>
                  <a:srgbClr val="FFC000"/>
                </a:solidFill>
              </a:rPr>
              <a:t>Low birth weight </a:t>
            </a:r>
          </a:p>
          <a:p>
            <a:r>
              <a:rPr lang="en-US" sz="3200" dirty="0" smtClean="0"/>
              <a:t>Increased the risk for </a:t>
            </a:r>
            <a:r>
              <a:rPr lang="en-US" sz="3200" dirty="0" smtClean="0">
                <a:solidFill>
                  <a:srgbClr val="FFC000"/>
                </a:solidFill>
              </a:rPr>
              <a:t>DIABETES </a:t>
            </a:r>
          </a:p>
          <a:p>
            <a:r>
              <a:rPr lang="en-US" sz="3200" dirty="0" smtClean="0"/>
              <a:t>As an adult.</a:t>
            </a:r>
          </a:p>
          <a:p>
            <a:endParaRPr lang="en-US" sz="2400" dirty="0" smtClean="0"/>
          </a:p>
          <a:p>
            <a:r>
              <a:rPr lang="en-US" sz="2400" dirty="0" smtClean="0"/>
              <a:t>Jimenez-</a:t>
            </a:r>
            <a:r>
              <a:rPr lang="en-US" sz="2400" dirty="0" err="1" smtClean="0"/>
              <a:t>Chillaron</a:t>
            </a:r>
            <a:r>
              <a:rPr lang="en-US" sz="2400" dirty="0" smtClean="0"/>
              <a:t>, JC. β-Cell </a:t>
            </a:r>
            <a:r>
              <a:rPr lang="en-US" sz="2400" dirty="0"/>
              <a:t>Secretory Dysfunction </a:t>
            </a:r>
            <a:r>
              <a:rPr lang="en-US" sz="2400" dirty="0" smtClean="0"/>
              <a:t>        in </a:t>
            </a:r>
            <a:r>
              <a:rPr lang="en-US" sz="2400" dirty="0"/>
              <a:t>the Pathogenesis of Low Birth Weight–Associated </a:t>
            </a:r>
            <a:r>
              <a:rPr lang="en-US" sz="2400" dirty="0" smtClean="0"/>
              <a:t>Diabetes.</a:t>
            </a:r>
            <a:r>
              <a:rPr lang="pt-BR" sz="2400" i="1" dirty="0" smtClean="0"/>
              <a:t> Diabetes</a:t>
            </a:r>
            <a:r>
              <a:rPr lang="pt-BR" sz="2400" dirty="0" smtClean="0"/>
              <a:t>, </a:t>
            </a:r>
            <a:r>
              <a:rPr lang="pt-BR" sz="2400" dirty="0"/>
              <a:t>March </a:t>
            </a:r>
            <a:r>
              <a:rPr lang="pt-BR" sz="2400" dirty="0" smtClean="0"/>
              <a:t>2005; </a:t>
            </a:r>
            <a:r>
              <a:rPr lang="pt-BR" sz="2400" dirty="0"/>
              <a:t>54 </a:t>
            </a:r>
            <a:r>
              <a:rPr lang="pt-BR" sz="2400" dirty="0" smtClean="0"/>
              <a:t>(3): 702-711.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10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Weight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Mother’s weight gain during pregnancy</a:t>
            </a:r>
          </a:p>
          <a:p>
            <a:r>
              <a:rPr lang="en-US" sz="3000" dirty="0" smtClean="0"/>
              <a:t>The </a:t>
            </a:r>
            <a:r>
              <a:rPr lang="en-US" sz="3000" dirty="0" smtClean="0">
                <a:solidFill>
                  <a:srgbClr val="FFC000"/>
                </a:solidFill>
              </a:rPr>
              <a:t>greater her weight gain</a:t>
            </a:r>
            <a:r>
              <a:rPr lang="en-US" sz="3000" dirty="0" smtClean="0"/>
              <a:t>, </a:t>
            </a:r>
          </a:p>
          <a:p>
            <a:pPr lvl="1"/>
            <a:r>
              <a:rPr lang="en-US" sz="3000" dirty="0" smtClean="0"/>
              <a:t>The higher the risk that</a:t>
            </a:r>
          </a:p>
          <a:p>
            <a:pPr lvl="1"/>
            <a:r>
              <a:rPr lang="en-US" sz="3000" dirty="0" smtClean="0"/>
              <a:t>The </a:t>
            </a:r>
            <a:r>
              <a:rPr lang="en-US" sz="3000" dirty="0">
                <a:solidFill>
                  <a:srgbClr val="FFC000"/>
                </a:solidFill>
              </a:rPr>
              <a:t>child </a:t>
            </a:r>
            <a:r>
              <a:rPr lang="en-US" sz="3000" dirty="0" smtClean="0">
                <a:solidFill>
                  <a:srgbClr val="FFC000"/>
                </a:solidFill>
              </a:rPr>
              <a:t>would be overweight  by age 3</a:t>
            </a:r>
            <a:r>
              <a:rPr lang="en-US" sz="3000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Kral</a:t>
            </a:r>
            <a:r>
              <a:rPr lang="en-US" dirty="0" smtClean="0"/>
              <a:t> J, et al.</a:t>
            </a:r>
            <a:r>
              <a:rPr lang="pt-BR" i="1" dirty="0" smtClean="0"/>
              <a:t> </a:t>
            </a:r>
            <a:r>
              <a:rPr lang="en-US" dirty="0"/>
              <a:t>Large </a:t>
            </a:r>
            <a:r>
              <a:rPr lang="en-US" dirty="0" smtClean="0"/>
              <a:t>maternal weight loss from obesity surgery prevents transmission </a:t>
            </a:r>
            <a:r>
              <a:rPr lang="en-US" dirty="0"/>
              <a:t>of </a:t>
            </a:r>
            <a:r>
              <a:rPr lang="en-US" dirty="0" smtClean="0"/>
              <a:t>obesity </a:t>
            </a:r>
            <a:r>
              <a:rPr lang="en-US" dirty="0"/>
              <a:t>to </a:t>
            </a:r>
            <a:r>
              <a:rPr lang="en-US" dirty="0" smtClean="0"/>
              <a:t>children who were followed </a:t>
            </a:r>
            <a:r>
              <a:rPr lang="en-US" dirty="0"/>
              <a:t>for 2 to 18 </a:t>
            </a:r>
            <a:r>
              <a:rPr lang="en-US" dirty="0" smtClean="0"/>
              <a:t>years. </a:t>
            </a:r>
            <a:r>
              <a:rPr lang="pt-BR" i="1" dirty="0" smtClean="0"/>
              <a:t>Pediatrics, </a:t>
            </a:r>
            <a:r>
              <a:rPr lang="pt-BR" i="1" dirty="0"/>
              <a:t>118 </a:t>
            </a:r>
            <a:r>
              <a:rPr lang="pt-BR" i="1" dirty="0" smtClean="0"/>
              <a:t>#6. Dec </a:t>
            </a:r>
            <a:r>
              <a:rPr lang="pt-BR" i="1" dirty="0"/>
              <a:t>1, 2006 </a:t>
            </a:r>
            <a:r>
              <a:rPr lang="pt-BR" i="1" dirty="0" smtClean="0"/>
              <a:t>pp</a:t>
            </a:r>
            <a:r>
              <a:rPr lang="pt-BR" i="1" dirty="0"/>
              <a:t>. e1644 -e1649 </a:t>
            </a:r>
            <a:br>
              <a:rPr lang="pt-BR" i="1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2283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Siblings  born after </a:t>
            </a:r>
            <a:r>
              <a:rPr lang="en-US" dirty="0" smtClean="0"/>
              <a:t>the </a:t>
            </a:r>
          </a:p>
          <a:p>
            <a:pPr lvl="1"/>
            <a:r>
              <a:rPr lang="en-US" sz="2800" dirty="0" smtClean="0"/>
              <a:t>Mother’s </a:t>
            </a:r>
            <a:r>
              <a:rPr lang="en-US" sz="2800" dirty="0" smtClean="0">
                <a:solidFill>
                  <a:srgbClr val="FFC000"/>
                </a:solidFill>
              </a:rPr>
              <a:t>bariatric </a:t>
            </a:r>
            <a:r>
              <a:rPr lang="en-US" sz="2800" dirty="0">
                <a:solidFill>
                  <a:srgbClr val="FFC000"/>
                </a:solidFill>
              </a:rPr>
              <a:t>surgery </a:t>
            </a:r>
            <a:r>
              <a:rPr lang="en-US" sz="2800" dirty="0"/>
              <a:t>and </a:t>
            </a:r>
            <a:endParaRPr lang="en-US" sz="2800" dirty="0" smtClean="0"/>
          </a:p>
          <a:p>
            <a:pPr lvl="1"/>
            <a:r>
              <a:rPr lang="en-US" sz="2800" dirty="0" smtClean="0"/>
              <a:t>Subsequent </a:t>
            </a:r>
            <a:r>
              <a:rPr lang="en-US" sz="2800" dirty="0" smtClean="0">
                <a:solidFill>
                  <a:srgbClr val="FFC000"/>
                </a:solidFill>
              </a:rPr>
              <a:t>weight loss</a:t>
            </a:r>
          </a:p>
          <a:p>
            <a:pPr lvl="1"/>
            <a:r>
              <a:rPr lang="en-US" sz="2800" dirty="0" smtClean="0"/>
              <a:t>Had </a:t>
            </a:r>
            <a:r>
              <a:rPr lang="en-US" sz="2800" dirty="0">
                <a:solidFill>
                  <a:srgbClr val="FFC000"/>
                </a:solidFill>
              </a:rPr>
              <a:t>lower birth weights </a:t>
            </a:r>
            <a:r>
              <a:rPr lang="en-US" sz="2800" dirty="0" smtClean="0"/>
              <a:t>and </a:t>
            </a:r>
          </a:p>
          <a:p>
            <a:pPr lvl="1"/>
            <a:r>
              <a:rPr lang="en-US" sz="2800" dirty="0" smtClean="0"/>
              <a:t>Were </a:t>
            </a:r>
            <a:r>
              <a:rPr lang="en-US" sz="2800" dirty="0" smtClean="0">
                <a:solidFill>
                  <a:srgbClr val="FFC000"/>
                </a:solidFill>
              </a:rPr>
              <a:t>52</a:t>
            </a:r>
            <a:r>
              <a:rPr lang="en-US" sz="2800" dirty="0">
                <a:solidFill>
                  <a:srgbClr val="FFC000"/>
                </a:solidFill>
              </a:rPr>
              <a:t>%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C000"/>
                </a:solidFill>
              </a:rPr>
              <a:t>less likely to become obese </a:t>
            </a:r>
            <a:endParaRPr lang="en-US" sz="2800" dirty="0" smtClean="0">
              <a:solidFill>
                <a:srgbClr val="FFC000"/>
              </a:solidFill>
            </a:endParaRPr>
          </a:p>
          <a:p>
            <a:pPr lvl="1"/>
            <a:r>
              <a:rPr lang="en-US" sz="2800" dirty="0" smtClean="0"/>
              <a:t>Compared to their older siblings who were born </a:t>
            </a:r>
            <a:r>
              <a:rPr lang="en-US" sz="2800" dirty="0"/>
              <a:t>prior to </a:t>
            </a:r>
            <a:r>
              <a:rPr lang="en-US" sz="2800" dirty="0" smtClean="0"/>
              <a:t>mother’s </a:t>
            </a:r>
            <a:r>
              <a:rPr lang="en-US" sz="2800" dirty="0"/>
              <a:t>bariatric </a:t>
            </a:r>
            <a:r>
              <a:rPr lang="en-US" sz="2800" dirty="0" smtClean="0"/>
              <a:t>surgery</a:t>
            </a:r>
          </a:p>
          <a:p>
            <a:pPr lvl="1"/>
            <a:endParaRPr lang="en-US" sz="2800" dirty="0" smtClean="0"/>
          </a:p>
          <a:p>
            <a:pPr lvl="1"/>
            <a:r>
              <a:rPr lang="en-US" dirty="0" smtClean="0"/>
              <a:t>Ibid.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65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Childhood Obesity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848600" cy="4572000"/>
          </a:xfrm>
        </p:spPr>
        <p:txBody>
          <a:bodyPr/>
          <a:lstStyle/>
          <a:p>
            <a:r>
              <a:rPr lang="en-US" sz="3200" dirty="0"/>
              <a:t>Mechanism:  </a:t>
            </a:r>
            <a:endParaRPr lang="en-US" sz="3200" dirty="0" smtClean="0"/>
          </a:p>
          <a:p>
            <a:pPr lvl="1"/>
            <a:r>
              <a:rPr lang="en-US" sz="2800" dirty="0" smtClean="0"/>
              <a:t>Post-surgery </a:t>
            </a:r>
            <a:r>
              <a:rPr lang="en-US" sz="2800" dirty="0"/>
              <a:t>babies processed </a:t>
            </a:r>
            <a:r>
              <a:rPr lang="en-US" sz="2800" dirty="0" smtClean="0"/>
              <a:t>fats </a:t>
            </a:r>
            <a:r>
              <a:rPr lang="en-US" sz="2800" dirty="0"/>
              <a:t>and carbohydrates in a healthier way</a:t>
            </a:r>
            <a:r>
              <a:rPr lang="en-US" sz="2800" dirty="0" smtClean="0"/>
              <a:t>.</a:t>
            </a:r>
          </a:p>
          <a:p>
            <a:r>
              <a:rPr lang="en-US" sz="3200" dirty="0" smtClean="0"/>
              <a:t>The risk for childhood obesity</a:t>
            </a:r>
          </a:p>
          <a:p>
            <a:pPr lvl="1"/>
            <a:r>
              <a:rPr lang="en-US" sz="3200" dirty="0" smtClean="0"/>
              <a:t>May be </a:t>
            </a:r>
            <a:r>
              <a:rPr lang="en-US" sz="3200" dirty="0" smtClean="0">
                <a:solidFill>
                  <a:srgbClr val="FFC000"/>
                </a:solidFill>
              </a:rPr>
              <a:t>programmed in </a:t>
            </a:r>
            <a:r>
              <a:rPr lang="en-US" sz="3200" dirty="0">
                <a:solidFill>
                  <a:srgbClr val="FFC000"/>
                </a:solidFill>
              </a:rPr>
              <a:t>the </a:t>
            </a:r>
            <a:r>
              <a:rPr lang="en-US" sz="3200" dirty="0" smtClean="0">
                <a:solidFill>
                  <a:srgbClr val="FFC000"/>
                </a:solidFill>
              </a:rPr>
              <a:t>womb</a:t>
            </a:r>
          </a:p>
          <a:p>
            <a:pPr lvl="1"/>
            <a:r>
              <a:rPr lang="en-US" sz="3200" dirty="0" smtClean="0"/>
              <a:t>By mother’s </a:t>
            </a:r>
            <a:r>
              <a:rPr lang="en-US" sz="3200" dirty="0" smtClean="0">
                <a:solidFill>
                  <a:srgbClr val="FFC000"/>
                </a:solidFill>
              </a:rPr>
              <a:t>pregnancy weight gain.</a:t>
            </a:r>
          </a:p>
          <a:p>
            <a:pPr lvl="1"/>
            <a:endParaRPr lang="en-US" sz="3200" dirty="0">
              <a:solidFill>
                <a:srgbClr val="FFC000"/>
              </a:solidFill>
            </a:endParaRPr>
          </a:p>
          <a:p>
            <a:pPr lvl="1"/>
            <a:r>
              <a:rPr lang="en-US" sz="3200" dirty="0" smtClean="0"/>
              <a:t>Ibid.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083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Maternal DIABETES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924800" cy="490776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Known: Significant </a:t>
            </a:r>
            <a:r>
              <a:rPr lang="en-US" sz="11200" dirty="0" smtClean="0">
                <a:solidFill>
                  <a:srgbClr val="FFC000"/>
                </a:solidFill>
              </a:rPr>
              <a:t>genetic  </a:t>
            </a:r>
            <a:r>
              <a:rPr lang="en-US" sz="11200" dirty="0" smtClean="0"/>
              <a:t>factor for diabetes</a:t>
            </a:r>
            <a:endParaRPr lang="en-US" sz="11200" dirty="0"/>
          </a:p>
          <a:p>
            <a:r>
              <a:rPr lang="en-US" sz="11200" dirty="0" smtClean="0"/>
              <a:t>?: Effect of </a:t>
            </a:r>
            <a:r>
              <a:rPr lang="en-US" sz="11200" dirty="0" smtClean="0">
                <a:solidFill>
                  <a:srgbClr val="FFC000"/>
                </a:solidFill>
              </a:rPr>
              <a:t>mother’s </a:t>
            </a:r>
            <a:r>
              <a:rPr lang="en-US" sz="11200" dirty="0">
                <a:solidFill>
                  <a:srgbClr val="FFC000"/>
                </a:solidFill>
              </a:rPr>
              <a:t>high blood </a:t>
            </a:r>
            <a:r>
              <a:rPr lang="en-US" sz="11200" dirty="0" smtClean="0">
                <a:solidFill>
                  <a:srgbClr val="FFC000"/>
                </a:solidFill>
              </a:rPr>
              <a:t>sugar </a:t>
            </a:r>
            <a:r>
              <a:rPr lang="en-US" sz="11200" dirty="0" smtClean="0"/>
              <a:t>on fetus?</a:t>
            </a:r>
          </a:p>
          <a:p>
            <a:r>
              <a:rPr lang="en-US" sz="11200" dirty="0" smtClean="0"/>
              <a:t>Longitudinal  </a:t>
            </a:r>
            <a:r>
              <a:rPr lang="en-US" sz="11200" dirty="0"/>
              <a:t>study with </a:t>
            </a:r>
            <a:r>
              <a:rPr lang="en-US" sz="11200" dirty="0">
                <a:solidFill>
                  <a:srgbClr val="FFC000"/>
                </a:solidFill>
              </a:rPr>
              <a:t>Pima Indians </a:t>
            </a:r>
            <a:r>
              <a:rPr lang="en-US" sz="11200" dirty="0"/>
              <a:t>(</a:t>
            </a:r>
            <a:r>
              <a:rPr lang="en-US" sz="11200" dirty="0" smtClean="0"/>
              <a:t>AZ)</a:t>
            </a:r>
          </a:p>
          <a:p>
            <a:r>
              <a:rPr lang="en-US" sz="10800" dirty="0" smtClean="0"/>
              <a:t>Conclusion:</a:t>
            </a:r>
          </a:p>
          <a:p>
            <a:pPr lvl="1"/>
            <a:r>
              <a:rPr lang="en-US" sz="11200" dirty="0" smtClean="0">
                <a:solidFill>
                  <a:srgbClr val="FFC000"/>
                </a:solidFill>
              </a:rPr>
              <a:t>“</a:t>
            </a:r>
            <a:r>
              <a:rPr lang="en-US" sz="11200" dirty="0">
                <a:solidFill>
                  <a:srgbClr val="FFC000"/>
                </a:solidFill>
              </a:rPr>
              <a:t>Exposure to maternal diabetes in utero </a:t>
            </a:r>
          </a:p>
          <a:p>
            <a:pPr lvl="1"/>
            <a:r>
              <a:rPr lang="en-US" sz="11200" dirty="0"/>
              <a:t>“Accounts for most of the type 2 diabetes </a:t>
            </a:r>
          </a:p>
          <a:p>
            <a:pPr lvl="1"/>
            <a:r>
              <a:rPr lang="en-US" sz="11200" dirty="0"/>
              <a:t>“Among Pima children over the past 30 years.” </a:t>
            </a:r>
          </a:p>
          <a:p>
            <a:pPr marL="68580" indent="0">
              <a:buNone/>
            </a:pPr>
            <a:endParaRPr lang="en-US" sz="9600" dirty="0" smtClean="0"/>
          </a:p>
          <a:p>
            <a:endParaRPr lang="en-US" sz="9600" dirty="0" smtClean="0"/>
          </a:p>
          <a:p>
            <a:r>
              <a:rPr lang="en-US" sz="9600" dirty="0" err="1" smtClean="0"/>
              <a:t>Dabelea</a:t>
            </a:r>
            <a:r>
              <a:rPr lang="en-US" sz="9600" dirty="0"/>
              <a:t>, Knowles, </a:t>
            </a:r>
            <a:r>
              <a:rPr lang="en-US" sz="9600" dirty="0" err="1"/>
              <a:t>Pettitt</a:t>
            </a:r>
            <a:r>
              <a:rPr lang="en-US" sz="9600" dirty="0"/>
              <a:t> . Effect of diabetes in pregnancy on offspring: Follow-up research in the Pima Indians. </a:t>
            </a:r>
            <a:r>
              <a:rPr lang="en-US" sz="9600" dirty="0" smtClean="0"/>
              <a:t>J Mat-Fetal Neonatal Med 2000; 9(1): 83-88</a:t>
            </a:r>
            <a:r>
              <a:rPr lang="en-US" sz="9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9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Goals/Objectives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Preview a relatively  new  field of genetics. </a:t>
            </a:r>
          </a:p>
          <a:p>
            <a:r>
              <a:rPr lang="en-US" dirty="0" smtClean="0"/>
              <a:t>Explore effects of environmental </a:t>
            </a:r>
            <a:r>
              <a:rPr lang="en-US" dirty="0"/>
              <a:t>factors </a:t>
            </a:r>
            <a:r>
              <a:rPr lang="en-US" dirty="0" smtClean="0"/>
              <a:t>on gene expression.</a:t>
            </a:r>
          </a:p>
          <a:p>
            <a:r>
              <a:rPr lang="en-US" dirty="0" smtClean="0"/>
              <a:t>Review examples of research in this arena.</a:t>
            </a:r>
          </a:p>
          <a:p>
            <a:r>
              <a:rPr lang="en-US" dirty="0" smtClean="0"/>
              <a:t>Consider implications for family physicians.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28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</a:t>
            </a:r>
            <a:r>
              <a:rPr lang="en-US" dirty="0" smtClean="0">
                <a:solidFill>
                  <a:srgbClr val="FFC000"/>
                </a:solidFill>
              </a:rPr>
              <a:t>Nutrition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with pregnant </a:t>
            </a:r>
            <a:r>
              <a:rPr lang="en-US" dirty="0" smtClean="0">
                <a:solidFill>
                  <a:srgbClr val="FFC000"/>
                </a:solidFill>
              </a:rPr>
              <a:t>mice</a:t>
            </a:r>
          </a:p>
          <a:p>
            <a:r>
              <a:rPr lang="en-US" dirty="0" smtClean="0"/>
              <a:t>Fed cruciferous vegetables </a:t>
            </a:r>
            <a:r>
              <a:rPr lang="en-US" sz="2800" dirty="0" smtClean="0"/>
              <a:t>(broccoli,  cabbage)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Decreased cancer risk in offspring </a:t>
            </a:r>
          </a:p>
          <a:p>
            <a:pPr lvl="1"/>
            <a:r>
              <a:rPr lang="en-US" sz="2800" dirty="0" smtClean="0"/>
              <a:t>Following exposure to a known carcinogen</a:t>
            </a:r>
          </a:p>
          <a:p>
            <a:r>
              <a:rPr lang="en-US" dirty="0" smtClean="0"/>
              <a:t>Healthy nutrition conferred </a:t>
            </a: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“Lifelong chemo-protection”</a:t>
            </a:r>
            <a:endParaRPr lang="en-US" sz="3200" dirty="0" smtClean="0"/>
          </a:p>
          <a:p>
            <a:r>
              <a:rPr lang="en-US" sz="2800" dirty="0"/>
              <a:t>http://www.sciencedirect.com/science/article/pii/S1043661807000321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2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</a:t>
            </a:r>
            <a:r>
              <a:rPr lang="en-US" dirty="0" smtClean="0">
                <a:solidFill>
                  <a:srgbClr val="FFC000"/>
                </a:solidFill>
              </a:rPr>
              <a:t>Malnutrition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80772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Extreme example:  Starvation</a:t>
            </a:r>
          </a:p>
          <a:p>
            <a:pPr lvl="1"/>
            <a:r>
              <a:rPr lang="en-US" sz="2800" dirty="0" smtClean="0"/>
              <a:t>Crop failures, food </a:t>
            </a:r>
            <a:r>
              <a:rPr lang="en-US" sz="2800" dirty="0"/>
              <a:t>blockades during </a:t>
            </a:r>
            <a:r>
              <a:rPr lang="en-US" sz="2800" dirty="0" smtClean="0"/>
              <a:t>wars</a:t>
            </a:r>
          </a:p>
          <a:p>
            <a:r>
              <a:rPr lang="en-US" sz="2800" dirty="0" smtClean="0"/>
              <a:t>Offspring had higher risk for </a:t>
            </a:r>
            <a:r>
              <a:rPr lang="en-US" sz="2800" dirty="0" smtClean="0">
                <a:solidFill>
                  <a:srgbClr val="FFC000"/>
                </a:solidFill>
              </a:rPr>
              <a:t>schizophrenia</a:t>
            </a:r>
          </a:p>
          <a:p>
            <a:r>
              <a:rPr lang="en-US" sz="2800" dirty="0" smtClean="0"/>
              <a:t>Maternal malnutrition may </a:t>
            </a:r>
            <a:r>
              <a:rPr lang="en-US" sz="2800" dirty="0" smtClean="0">
                <a:solidFill>
                  <a:srgbClr val="FFC000"/>
                </a:solidFill>
              </a:rPr>
              <a:t>disrupt neural</a:t>
            </a:r>
            <a:r>
              <a:rPr lang="en-US" sz="2800" dirty="0" smtClean="0"/>
              <a:t> development of fetus.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dirty="0"/>
              <a:t>Smith, CA. Effect of wartime starvation in Holland upon pregnancy and its product. Am J </a:t>
            </a:r>
            <a:r>
              <a:rPr lang="en-US" dirty="0" err="1"/>
              <a:t>Obstet</a:t>
            </a:r>
            <a:r>
              <a:rPr lang="en-US" dirty="0"/>
              <a:t> Gynecol. </a:t>
            </a:r>
            <a:r>
              <a:rPr lang="en-US" dirty="0" smtClean="0"/>
              <a:t>1947;53(4</a:t>
            </a:r>
            <a:r>
              <a:rPr lang="en-US" dirty="0"/>
              <a:t>):599-608</a:t>
            </a:r>
            <a:r>
              <a:rPr lang="en-US" dirty="0" smtClean="0"/>
              <a:t>.</a:t>
            </a:r>
          </a:p>
          <a:p>
            <a:pPr marL="667512" lvl="2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en-US" sz="2600" dirty="0" smtClean="0"/>
              <a:t>[Also:  famine during China’s “Great Leap Forward”]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67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Maternal Stress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4648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Stress hormones </a:t>
            </a:r>
            <a:r>
              <a:rPr lang="en-US" sz="2800" smtClean="0"/>
              <a:t>may  impact  </a:t>
            </a:r>
            <a:r>
              <a:rPr lang="en-US" sz="2800" dirty="0" smtClean="0"/>
              <a:t>intrauterine environment, increasing risk of: </a:t>
            </a:r>
          </a:p>
          <a:p>
            <a:pPr lvl="1"/>
            <a:r>
              <a:rPr lang="en-US" sz="2800" dirty="0" smtClean="0"/>
              <a:t>Premature delivery </a:t>
            </a:r>
          </a:p>
          <a:p>
            <a:pPr lvl="1"/>
            <a:r>
              <a:rPr lang="en-US" sz="2800" dirty="0" smtClean="0"/>
              <a:t>Low birth weight</a:t>
            </a:r>
          </a:p>
          <a:p>
            <a:r>
              <a:rPr lang="en-US" sz="2800" dirty="0" smtClean="0"/>
              <a:t>May affect </a:t>
            </a:r>
            <a:r>
              <a:rPr lang="en-US" sz="2800" dirty="0" smtClean="0">
                <a:solidFill>
                  <a:srgbClr val="FFC000"/>
                </a:solidFill>
              </a:rPr>
              <a:t>fetus’ developing nervous system </a:t>
            </a:r>
          </a:p>
          <a:p>
            <a:pPr lvl="1"/>
            <a:r>
              <a:rPr lang="en-US" sz="2800" dirty="0" smtClean="0"/>
              <a:t>Temperament  (</a:t>
            </a:r>
            <a:r>
              <a:rPr lang="en-US" sz="2800" dirty="0"/>
              <a:t>e.g. “reactivity</a:t>
            </a:r>
            <a:r>
              <a:rPr lang="en-US" sz="2800" dirty="0" smtClean="0"/>
              <a:t>”) </a:t>
            </a:r>
          </a:p>
          <a:p>
            <a:pPr lvl="1"/>
            <a:r>
              <a:rPr lang="en-US" sz="2800" dirty="0" smtClean="0"/>
              <a:t>Increased sensitivity to stress</a:t>
            </a:r>
          </a:p>
          <a:p>
            <a:pPr lvl="1"/>
            <a:r>
              <a:rPr lang="en-US" sz="2800" dirty="0" smtClean="0">
                <a:solidFill>
                  <a:srgbClr val="FFC000"/>
                </a:solidFill>
              </a:rPr>
              <a:t>Increased risk for mental illness</a:t>
            </a:r>
          </a:p>
          <a:p>
            <a:pPr marL="454914" lvl="1" indent="0">
              <a:buNone/>
            </a:pP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183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“Fetal Origins” </a:t>
            </a:r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Growing body of </a:t>
            </a:r>
            <a:r>
              <a:rPr lang="en-US" dirty="0" smtClean="0"/>
              <a:t>evidence</a:t>
            </a:r>
          </a:p>
          <a:p>
            <a:r>
              <a:rPr lang="en-US" dirty="0" smtClean="0"/>
              <a:t>Woman’s </a:t>
            </a:r>
            <a:r>
              <a:rPr lang="en-US" dirty="0" smtClean="0">
                <a:solidFill>
                  <a:srgbClr val="FFC000"/>
                </a:solidFill>
              </a:rPr>
              <a:t>distressed mental state </a:t>
            </a:r>
            <a:r>
              <a:rPr lang="en-US" dirty="0" smtClean="0"/>
              <a:t>during pregnancy  may negatively affect fetus.</a:t>
            </a:r>
          </a:p>
          <a:p>
            <a:r>
              <a:rPr lang="en-US" dirty="0" smtClean="0"/>
              <a:t>Psychological state during pregnancy can </a:t>
            </a:r>
            <a:r>
              <a:rPr lang="en-US" dirty="0"/>
              <a:t>have </a:t>
            </a:r>
            <a:r>
              <a:rPr lang="en-US" dirty="0" smtClean="0"/>
              <a:t>effects </a:t>
            </a:r>
            <a:r>
              <a:rPr lang="en-US" dirty="0">
                <a:solidFill>
                  <a:srgbClr val="FFC000"/>
                </a:solidFill>
              </a:rPr>
              <a:t>across </a:t>
            </a:r>
            <a:r>
              <a:rPr lang="en-US" dirty="0" smtClean="0">
                <a:solidFill>
                  <a:srgbClr val="FFC000"/>
                </a:solidFill>
              </a:rPr>
              <a:t>the child’s lifespan</a:t>
            </a:r>
            <a:r>
              <a:rPr lang="en-US" dirty="0" smtClean="0"/>
              <a:t>.</a:t>
            </a:r>
          </a:p>
          <a:p>
            <a:endParaRPr lang="en-US" sz="2400" dirty="0" smtClean="0">
              <a:hlinkClick r:id="rId2"/>
            </a:endParaRPr>
          </a:p>
          <a:p>
            <a:r>
              <a:rPr lang="en-US" sz="2400" dirty="0" smtClean="0"/>
              <a:t>Kinsella MT, Monk C. Impact of maternal stress, depression and anxiety on fetal neurobehavioral development. OB </a:t>
            </a:r>
            <a:r>
              <a:rPr lang="en-US" sz="2400" dirty="0" err="1" smtClean="0"/>
              <a:t>Gyn</a:t>
            </a:r>
            <a:r>
              <a:rPr lang="en-US" sz="2400" dirty="0" smtClean="0"/>
              <a:t>, Sept 2009, 52 (3): 425-440.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059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/>
          <a:lstStyle/>
          <a:p>
            <a:pPr algn="ctr"/>
            <a:r>
              <a:rPr lang="en-US" sz="3600" dirty="0" smtClean="0"/>
              <a:t>Environmental Toxins </a:t>
            </a:r>
            <a:br>
              <a:rPr lang="en-US" sz="3600" dirty="0" smtClean="0"/>
            </a:br>
            <a:r>
              <a:rPr lang="en-US" sz="3600" dirty="0" smtClean="0"/>
              <a:t>Example: Air Pollution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Exposure to traffic air pollution during pregnancy (N=500, New York City) </a:t>
            </a:r>
          </a:p>
          <a:p>
            <a:r>
              <a:rPr lang="en-US" sz="2800" dirty="0" smtClean="0"/>
              <a:t>Outcomes:</a:t>
            </a:r>
            <a:r>
              <a:rPr lang="en-US" sz="2800" dirty="0" smtClean="0">
                <a:solidFill>
                  <a:srgbClr val="FFC000"/>
                </a:solidFill>
              </a:rPr>
              <a:t> Prematurity, heart malformations</a:t>
            </a:r>
          </a:p>
          <a:p>
            <a:r>
              <a:rPr lang="en-US" sz="2800" dirty="0" smtClean="0">
                <a:solidFill>
                  <a:srgbClr val="FFC000"/>
                </a:solidFill>
              </a:rPr>
              <a:t>40%</a:t>
            </a:r>
            <a:r>
              <a:rPr lang="en-US" sz="2800" dirty="0" smtClean="0"/>
              <a:t> of the babies had subtle </a:t>
            </a:r>
            <a:r>
              <a:rPr lang="en-US" sz="2800" dirty="0" smtClean="0">
                <a:solidFill>
                  <a:srgbClr val="FFC000"/>
                </a:solidFill>
              </a:rPr>
              <a:t>DNA damage </a:t>
            </a:r>
            <a:r>
              <a:rPr lang="en-US" sz="2800" dirty="0" smtClean="0"/>
              <a:t>attributed to the pollution </a:t>
            </a:r>
          </a:p>
          <a:p>
            <a:r>
              <a:rPr lang="en-US" sz="2800" dirty="0" smtClean="0">
                <a:solidFill>
                  <a:srgbClr val="FFC000"/>
                </a:solidFill>
              </a:rPr>
              <a:t>Cognitively delayed </a:t>
            </a:r>
            <a:r>
              <a:rPr lang="en-US" sz="2800" dirty="0" smtClean="0"/>
              <a:t>at age 3, </a:t>
            </a:r>
            <a:r>
              <a:rPr lang="en-US" sz="2800" dirty="0" smtClean="0">
                <a:solidFill>
                  <a:srgbClr val="FFC000"/>
                </a:solidFill>
              </a:rPr>
              <a:t>lower IQ </a:t>
            </a:r>
            <a:r>
              <a:rPr lang="en-US" sz="2800" dirty="0" smtClean="0"/>
              <a:t>at age 5</a:t>
            </a:r>
          </a:p>
          <a:p>
            <a:pPr lvl="1"/>
            <a:r>
              <a:rPr lang="en-US" sz="2400" dirty="0" smtClean="0"/>
              <a:t>F. </a:t>
            </a:r>
            <a:r>
              <a:rPr lang="en-US" sz="2400" dirty="0" err="1" smtClean="0"/>
              <a:t>Perera</a:t>
            </a:r>
            <a:r>
              <a:rPr lang="en-US" sz="2400" dirty="0" smtClean="0"/>
              <a:t> et al. </a:t>
            </a:r>
            <a:r>
              <a:rPr lang="en-US" sz="2400" dirty="0"/>
              <a:t>Effects of </a:t>
            </a:r>
            <a:r>
              <a:rPr lang="en-US" sz="2400" dirty="0" err="1" smtClean="0"/>
              <a:t>transplacental</a:t>
            </a:r>
            <a:r>
              <a:rPr lang="en-US" sz="2400" dirty="0" smtClean="0"/>
              <a:t> </a:t>
            </a:r>
            <a:r>
              <a:rPr lang="en-US" sz="2400" dirty="0"/>
              <a:t>e</a:t>
            </a:r>
            <a:r>
              <a:rPr lang="en-US" sz="2400" dirty="0" smtClean="0"/>
              <a:t>xposure </a:t>
            </a:r>
            <a:r>
              <a:rPr lang="en-US" sz="2400" dirty="0"/>
              <a:t>to </a:t>
            </a:r>
            <a:r>
              <a:rPr lang="en-US" sz="2400" dirty="0" smtClean="0"/>
              <a:t>environmental pollutants. Environ </a:t>
            </a:r>
            <a:r>
              <a:rPr lang="en-US" sz="2400" dirty="0"/>
              <a:t>Health </a:t>
            </a:r>
            <a:r>
              <a:rPr lang="en-US" sz="2400" dirty="0" smtClean="0"/>
              <a:t>Perspectives 2003; 111 (2):201-205.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6264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240536"/>
          </a:xfrm>
        </p:spPr>
        <p:txBody>
          <a:bodyPr/>
          <a:lstStyle/>
          <a:p>
            <a:pPr algn="ctr"/>
            <a:r>
              <a:rPr lang="en-US" dirty="0"/>
              <a:t>“Fetal Origins</a:t>
            </a:r>
            <a:r>
              <a:rPr lang="en-US" dirty="0" smtClean="0"/>
              <a:t>” of Illness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2133600"/>
            <a:ext cx="4038600" cy="4162864"/>
          </a:xfrm>
        </p:spPr>
        <p:txBody>
          <a:bodyPr/>
          <a:lstStyle/>
          <a:p>
            <a:pPr lvl="1"/>
            <a:r>
              <a:rPr lang="en-US" sz="3200" dirty="0"/>
              <a:t>Cancer</a:t>
            </a:r>
          </a:p>
          <a:p>
            <a:pPr lvl="1"/>
            <a:r>
              <a:rPr lang="en-US" sz="3200" dirty="0"/>
              <a:t>Hypertension</a:t>
            </a:r>
          </a:p>
          <a:p>
            <a:pPr lvl="1"/>
            <a:r>
              <a:rPr lang="en-US" sz="3200" dirty="0" smtClean="0"/>
              <a:t>Cardiovascular  </a:t>
            </a:r>
          </a:p>
          <a:p>
            <a:pPr lvl="1"/>
            <a:r>
              <a:rPr lang="en-US" sz="3200" dirty="0" smtClean="0"/>
              <a:t>Allergies</a:t>
            </a:r>
            <a:endParaRPr lang="en-US" sz="3200" dirty="0"/>
          </a:p>
          <a:p>
            <a:pPr lvl="1"/>
            <a:r>
              <a:rPr lang="en-US" sz="3200" dirty="0" smtClean="0"/>
              <a:t>Asthma</a:t>
            </a:r>
          </a:p>
          <a:p>
            <a:pPr lvl="1"/>
            <a:r>
              <a:rPr lang="en-US" sz="3200" dirty="0"/>
              <a:t>Diabetes</a:t>
            </a:r>
          </a:p>
          <a:p>
            <a:pPr lvl="1"/>
            <a:endParaRPr lang="en-US" sz="32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2133600"/>
            <a:ext cx="4038600" cy="4162864"/>
          </a:xfrm>
        </p:spPr>
        <p:txBody>
          <a:bodyPr/>
          <a:lstStyle/>
          <a:p>
            <a:pPr lvl="1"/>
            <a:r>
              <a:rPr lang="en-US" sz="3200" dirty="0" smtClean="0"/>
              <a:t>Obesity</a:t>
            </a:r>
            <a:endParaRPr lang="en-US" sz="3200" dirty="0"/>
          </a:p>
          <a:p>
            <a:pPr lvl="1"/>
            <a:r>
              <a:rPr lang="en-US" sz="3200" dirty="0"/>
              <a:t>Mental illness</a:t>
            </a:r>
          </a:p>
          <a:p>
            <a:pPr lvl="1"/>
            <a:r>
              <a:rPr lang="en-US" sz="3200" dirty="0" smtClean="0"/>
              <a:t>Arthritis</a:t>
            </a:r>
          </a:p>
          <a:p>
            <a:pPr lvl="1"/>
            <a:r>
              <a:rPr lang="en-US" sz="3200" dirty="0" smtClean="0"/>
              <a:t>Osteoporosis</a:t>
            </a:r>
          </a:p>
          <a:p>
            <a:pPr lvl="1"/>
            <a:r>
              <a:rPr lang="en-US" sz="3200" dirty="0" smtClean="0"/>
              <a:t>Cognitive decline</a:t>
            </a:r>
          </a:p>
          <a:p>
            <a:pPr lvl="2"/>
            <a:r>
              <a:rPr lang="en-US" sz="2800" dirty="0" smtClean="0"/>
              <a:t>(Paul 2010)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69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      CONVERSELY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83560"/>
            <a:ext cx="70104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4000" dirty="0" smtClean="0">
                <a:solidFill>
                  <a:srgbClr val="FFC000"/>
                </a:solidFill>
              </a:rPr>
              <a:t>   	</a:t>
            </a:r>
            <a:r>
              <a:rPr lang="en-US" sz="3600" dirty="0" smtClean="0"/>
              <a:t>It’s frequently the </a:t>
            </a: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	 Intrauterine environment </a:t>
            </a:r>
          </a:p>
          <a:p>
            <a:pPr marL="68580" indent="0">
              <a:buNone/>
            </a:pPr>
            <a:r>
              <a:rPr lang="en-US" sz="3600" dirty="0" smtClean="0">
                <a:solidFill>
                  <a:srgbClr val="FFC000"/>
                </a:solidFill>
              </a:rPr>
              <a:t>   	That </a:t>
            </a:r>
            <a:r>
              <a:rPr lang="en-US" sz="3600" dirty="0">
                <a:solidFill>
                  <a:srgbClr val="FFC000"/>
                </a:solidFill>
              </a:rPr>
              <a:t>makes </a:t>
            </a:r>
            <a:r>
              <a:rPr lang="en-US" sz="3600" dirty="0" smtClean="0">
                <a:solidFill>
                  <a:srgbClr val="FFC000"/>
                </a:solidFill>
              </a:rPr>
              <a:t>things go </a:t>
            </a:r>
            <a:r>
              <a:rPr lang="en-US" sz="3600" dirty="0">
                <a:solidFill>
                  <a:srgbClr val="FFC000"/>
                </a:solidFill>
              </a:rPr>
              <a:t>right </a:t>
            </a:r>
            <a:endParaRPr lang="en-US" sz="3600" dirty="0" smtClean="0">
              <a:solidFill>
                <a:srgbClr val="FFC000"/>
              </a:solidFill>
            </a:endParaRPr>
          </a:p>
          <a:p>
            <a:pPr marL="6858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	In </a:t>
            </a:r>
            <a:r>
              <a:rPr lang="en-US" sz="3600" dirty="0"/>
              <a:t>later life</a:t>
            </a:r>
            <a:r>
              <a:rPr lang="en-US" sz="3600" dirty="0" smtClean="0"/>
              <a:t>.  </a:t>
            </a:r>
          </a:p>
          <a:p>
            <a:pPr marL="68580" indent="0">
              <a:buNone/>
            </a:pPr>
            <a:r>
              <a:rPr lang="en-US" sz="3600" dirty="0">
                <a:solidFill>
                  <a:srgbClr val="FFC000"/>
                </a:solidFill>
              </a:rPr>
              <a:t>	</a:t>
            </a:r>
            <a:r>
              <a:rPr lang="en-US" sz="2800" dirty="0" smtClean="0"/>
              <a:t>(Paul 2010)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481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Children’s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83560"/>
            <a:ext cx="80772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GOAL:</a:t>
            </a:r>
            <a:r>
              <a:rPr lang="en-US" sz="3200" dirty="0" smtClean="0">
                <a:solidFill>
                  <a:srgbClr val="FFC000"/>
                </a:solidFill>
              </a:rPr>
              <a:t> Identify the developmental roots          	         of health and disease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N = 10, 000 </a:t>
            </a:r>
            <a:r>
              <a:rPr lang="en-US" dirty="0" smtClean="0"/>
              <a:t>pregnant women</a:t>
            </a:r>
          </a:p>
          <a:p>
            <a:pPr lvl="1"/>
            <a:r>
              <a:rPr lang="en-US" dirty="0" smtClean="0"/>
              <a:t>Longitudinal: </a:t>
            </a:r>
            <a:r>
              <a:rPr lang="en-US" dirty="0" smtClean="0">
                <a:solidFill>
                  <a:srgbClr val="FFC000"/>
                </a:solidFill>
              </a:rPr>
              <a:t>Fetus to age 21</a:t>
            </a:r>
          </a:p>
          <a:p>
            <a:pPr lvl="1"/>
            <a:r>
              <a:rPr lang="en-US" dirty="0"/>
              <a:t>Federally funded 2009 </a:t>
            </a:r>
          </a:p>
          <a:p>
            <a:r>
              <a:rPr lang="en-US" dirty="0"/>
              <a:t>First results expected </a:t>
            </a:r>
            <a:r>
              <a:rPr lang="en-US" dirty="0" smtClean="0"/>
              <a:t>2012 </a:t>
            </a:r>
          </a:p>
          <a:p>
            <a:pPr lvl="1"/>
            <a:r>
              <a:rPr lang="en-US" sz="2800" dirty="0" smtClean="0"/>
              <a:t>Causes </a:t>
            </a:r>
            <a:r>
              <a:rPr lang="en-US" sz="2800" dirty="0"/>
              <a:t>of premature birth </a:t>
            </a:r>
            <a:r>
              <a:rPr lang="en-US" sz="2800" dirty="0" smtClean="0"/>
              <a:t>and birth </a:t>
            </a:r>
            <a:r>
              <a:rPr lang="en-US" sz="2800" dirty="0"/>
              <a:t>defects </a:t>
            </a:r>
            <a:endParaRPr lang="en-US" sz="2800" dirty="0" smtClean="0"/>
          </a:p>
          <a:p>
            <a:r>
              <a:rPr lang="en-US" sz="2800" dirty="0" smtClean="0"/>
              <a:t>http</a:t>
            </a:r>
            <a:r>
              <a:rPr lang="en-US" sz="2800" dirty="0"/>
              <a:t>://</a:t>
            </a:r>
            <a:r>
              <a:rPr lang="en-US" sz="2800" dirty="0" smtClean="0"/>
              <a:t>www.nationalchildrensstudy.gov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5427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VIVA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</a:t>
            </a:r>
            <a:r>
              <a:rPr lang="en-US" dirty="0"/>
              <a:t>of childhood experiences on </a:t>
            </a:r>
            <a:r>
              <a:rPr lang="en-US" dirty="0" smtClean="0"/>
              <a:t>health</a:t>
            </a:r>
          </a:p>
          <a:p>
            <a:r>
              <a:rPr lang="en-US" dirty="0"/>
              <a:t>Longitudinal: N = 2000+ children in </a:t>
            </a:r>
            <a:r>
              <a:rPr lang="en-US" dirty="0" smtClean="0"/>
              <a:t>utero</a:t>
            </a:r>
          </a:p>
          <a:p>
            <a:r>
              <a:rPr lang="en-US" dirty="0"/>
              <a:t>Fetal origins of:  </a:t>
            </a:r>
          </a:p>
          <a:p>
            <a:pPr lvl="1"/>
            <a:r>
              <a:rPr lang="en-US" sz="2800" dirty="0" smtClean="0"/>
              <a:t>Asthma, Allergies</a:t>
            </a:r>
            <a:endParaRPr lang="en-US" sz="2800" dirty="0"/>
          </a:p>
          <a:p>
            <a:pPr lvl="1"/>
            <a:r>
              <a:rPr lang="en-US" sz="2800" dirty="0" smtClean="0"/>
              <a:t>Obesity, Heart </a:t>
            </a:r>
            <a:r>
              <a:rPr lang="en-US" sz="2800" dirty="0"/>
              <a:t>disease</a:t>
            </a:r>
          </a:p>
          <a:p>
            <a:pPr lvl="1"/>
            <a:r>
              <a:rPr lang="en-US" sz="2800" dirty="0"/>
              <a:t>Brain development</a:t>
            </a:r>
            <a:endParaRPr lang="en-US" sz="2800" dirty="0" smtClean="0"/>
          </a:p>
          <a:p>
            <a:pPr lvl="1"/>
            <a:r>
              <a:rPr lang="en-US" dirty="0" smtClean="0"/>
              <a:t>Pereira, et al. Predictors of Change in Physical Activity During and After Pregnancy.  </a:t>
            </a:r>
            <a:r>
              <a:rPr lang="en-US" dirty="0" err="1" smtClean="0"/>
              <a:t>Prev</a:t>
            </a:r>
            <a:r>
              <a:rPr lang="en-US" dirty="0" smtClean="0"/>
              <a:t>  Med 2007; 32(4):312-19.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24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r>
              <a:rPr lang="en-US" dirty="0" smtClean="0"/>
              <a:t>“The New Genetics”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r>
              <a:rPr lang="en-US" i="1" dirty="0" smtClean="0"/>
              <a:t>“Research in social genomics has now clearly established that our </a:t>
            </a:r>
            <a:r>
              <a:rPr lang="en-US" i="1" dirty="0" smtClean="0">
                <a:solidFill>
                  <a:srgbClr val="FFC000"/>
                </a:solidFill>
              </a:rPr>
              <a:t>interpersonal world </a:t>
            </a:r>
          </a:p>
          <a:p>
            <a:r>
              <a:rPr lang="en-US" i="1" dirty="0" smtClean="0"/>
              <a:t>“Exerts biologically significant effect s on the </a:t>
            </a:r>
            <a:r>
              <a:rPr lang="en-US" i="1" dirty="0" smtClean="0">
                <a:solidFill>
                  <a:srgbClr val="FFC000"/>
                </a:solidFill>
              </a:rPr>
              <a:t>molecular composition </a:t>
            </a:r>
            <a:r>
              <a:rPr lang="en-US" i="1" dirty="0" smtClean="0"/>
              <a:t>of the human body.”</a:t>
            </a:r>
          </a:p>
          <a:p>
            <a:endParaRPr lang="en-US" i="1" dirty="0" smtClean="0"/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“Social regulation of human gene expression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400" dirty="0" smtClean="0"/>
          </a:p>
          <a:p>
            <a:r>
              <a:rPr lang="en-US" sz="2400" dirty="0" smtClean="0"/>
              <a:t>Cole, SW. </a:t>
            </a:r>
            <a:r>
              <a:rPr lang="fr-FR" sz="2400" dirty="0" err="1" smtClean="0"/>
              <a:t>Curr</a:t>
            </a:r>
            <a:r>
              <a:rPr lang="fr-FR" sz="2400" dirty="0" smtClean="0"/>
              <a:t> </a:t>
            </a:r>
            <a:r>
              <a:rPr lang="fr-FR" sz="2400" dirty="0" err="1"/>
              <a:t>Dir</a:t>
            </a:r>
            <a:r>
              <a:rPr lang="fr-FR" sz="2400" dirty="0"/>
              <a:t> </a:t>
            </a:r>
            <a:r>
              <a:rPr lang="fr-FR" sz="2400" dirty="0" err="1"/>
              <a:t>Psychol</a:t>
            </a:r>
            <a:r>
              <a:rPr lang="fr-FR" sz="2400" dirty="0"/>
              <a:t> </a:t>
            </a:r>
            <a:r>
              <a:rPr lang="fr-FR" sz="2400" dirty="0" err="1"/>
              <a:t>Sci</a:t>
            </a:r>
            <a:r>
              <a:rPr lang="fr-FR" sz="2400" dirty="0"/>
              <a:t>. 2009 </a:t>
            </a:r>
            <a:r>
              <a:rPr lang="fr-FR" sz="2400" dirty="0" err="1"/>
              <a:t>June</a:t>
            </a:r>
            <a:r>
              <a:rPr lang="fr-FR" sz="2400" dirty="0"/>
              <a:t> 1; 18(3): 132–137</a:t>
            </a:r>
            <a:r>
              <a:rPr lang="fr-FR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://www.ncbi.nlm.nih.gov/pmc/articles/PMC3020789/pdf/nihms-257906.pdf</a:t>
            </a:r>
          </a:p>
        </p:txBody>
      </p:sp>
    </p:spTree>
    <p:extLst>
      <p:ext uri="{BB962C8B-B14F-4D97-AF65-F5344CB8AC3E}">
        <p14:creationId xmlns:p14="http://schemas.microsoft.com/office/powerpoint/2010/main" val="68944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factors can affect gene expression.</a:t>
            </a:r>
          </a:p>
          <a:p>
            <a:r>
              <a:rPr lang="en-US" dirty="0" smtClean="0"/>
              <a:t>The environment, including the social environment, can ultimately determine  genetic profiles.</a:t>
            </a:r>
          </a:p>
          <a:p>
            <a:r>
              <a:rPr lang="en-US" dirty="0"/>
              <a:t>New explanations are emerging for chronic medical 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071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35736"/>
          </a:xfrm>
        </p:spPr>
        <p:txBody>
          <a:bodyPr/>
          <a:lstStyle/>
          <a:p>
            <a:r>
              <a:rPr lang="en-US" sz="3600" dirty="0" smtClean="0"/>
              <a:t>FAMILY PHYSICIANS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679160"/>
          </a:xfrm>
        </p:spPr>
        <p:txBody>
          <a:bodyPr/>
          <a:lstStyle/>
          <a:p>
            <a:r>
              <a:rPr lang="en-US" dirty="0" smtClean="0"/>
              <a:t>Catbird seat:  Prevention agenda</a:t>
            </a:r>
          </a:p>
          <a:p>
            <a:r>
              <a:rPr lang="en-US" dirty="0"/>
              <a:t>Patient education and </a:t>
            </a:r>
            <a:r>
              <a:rPr lang="en-US" dirty="0" smtClean="0"/>
              <a:t>counseling</a:t>
            </a:r>
          </a:p>
          <a:p>
            <a:r>
              <a:rPr lang="en-US" dirty="0" smtClean="0"/>
              <a:t>Early detection and comprehensive care</a:t>
            </a:r>
          </a:p>
          <a:p>
            <a:r>
              <a:rPr lang="en-US" dirty="0" smtClean="0"/>
              <a:t>Multi-generational </a:t>
            </a:r>
            <a:r>
              <a:rPr lang="en-US" dirty="0"/>
              <a:t>impact of focus </a:t>
            </a:r>
            <a:r>
              <a:rPr lang="en-US"/>
              <a:t>on </a:t>
            </a:r>
            <a:r>
              <a:rPr lang="en-US" smtClean="0"/>
              <a:t> healthy </a:t>
            </a:r>
            <a:r>
              <a:rPr lang="en-US" dirty="0"/>
              <a:t>lifestyle and preventive </a:t>
            </a:r>
            <a:r>
              <a:rPr lang="en-US" dirty="0" smtClean="0"/>
              <a:t>care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2232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</a:t>
            </a:r>
            <a:r>
              <a:rPr lang="en-US" dirty="0"/>
              <a:t>explanations are emerging for </a:t>
            </a:r>
            <a:r>
              <a:rPr lang="en-US" dirty="0" smtClean="0"/>
              <a:t>      chronic </a:t>
            </a:r>
            <a:r>
              <a:rPr lang="en-US" dirty="0"/>
              <a:t>medical problems</a:t>
            </a:r>
            <a:r>
              <a:rPr lang="en-US" dirty="0" smtClean="0"/>
              <a:t>.</a:t>
            </a:r>
          </a:p>
          <a:p>
            <a:r>
              <a:rPr lang="en-US" dirty="0"/>
              <a:t>Environmental factors can affect gene </a:t>
            </a:r>
            <a:r>
              <a:rPr lang="en-US" dirty="0" smtClean="0"/>
              <a:t>expression and determine  phenotype.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social environment can </a:t>
            </a:r>
            <a:r>
              <a:rPr lang="en-US" dirty="0"/>
              <a:t>ultimately </a:t>
            </a:r>
            <a:r>
              <a:rPr lang="en-US" smtClean="0"/>
              <a:t>determine our </a:t>
            </a:r>
            <a:r>
              <a:rPr lang="en-US" dirty="0"/>
              <a:t>genetic profile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Follow the burgeoning research.</a:t>
            </a:r>
          </a:p>
          <a:p>
            <a:endParaRPr lang="en-US" dirty="0"/>
          </a:p>
          <a:p>
            <a:pPr marL="68580" indent="0" algn="ctr">
              <a:buNone/>
            </a:pPr>
            <a:r>
              <a:rPr lang="en-US" sz="3600" i="1" dirty="0" smtClean="0">
                <a:solidFill>
                  <a:srgbClr val="FFC000"/>
                </a:solidFill>
              </a:rPr>
              <a:t>The End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3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PREMISE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2219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“It </a:t>
            </a:r>
            <a:r>
              <a:rPr lang="en-US" dirty="0">
                <a:solidFill>
                  <a:srgbClr val="FFC000"/>
                </a:solidFill>
              </a:rPr>
              <a:t>has become increasingly clear that </a:t>
            </a:r>
            <a:r>
              <a:rPr lang="en-US" dirty="0" smtClean="0">
                <a:solidFill>
                  <a:srgbClr val="FFC000"/>
                </a:solidFill>
              </a:rPr>
              <a:t>     social </a:t>
            </a:r>
            <a:r>
              <a:rPr lang="en-US" dirty="0">
                <a:solidFill>
                  <a:srgbClr val="FFC000"/>
                </a:solidFill>
              </a:rPr>
              <a:t>factors can play a significant role </a:t>
            </a:r>
            <a:r>
              <a:rPr lang="en-US" dirty="0" smtClean="0">
                <a:solidFill>
                  <a:srgbClr val="FFC000"/>
                </a:solidFill>
              </a:rPr>
              <a:t>          in </a:t>
            </a:r>
            <a:r>
              <a:rPr lang="en-US" dirty="0">
                <a:solidFill>
                  <a:srgbClr val="FFC000"/>
                </a:solidFill>
              </a:rPr>
              <a:t>regulating the activity of human genes</a:t>
            </a:r>
            <a:r>
              <a:rPr lang="en-US" dirty="0" smtClean="0">
                <a:solidFill>
                  <a:srgbClr val="FFC000"/>
                </a:solidFill>
              </a:rPr>
              <a:t>.”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sz="2800" dirty="0" smtClean="0"/>
              <a:t>Cole, SW. Social </a:t>
            </a:r>
            <a:r>
              <a:rPr lang="en-US" sz="2800" dirty="0"/>
              <a:t>regulation of human </a:t>
            </a:r>
            <a:r>
              <a:rPr lang="en-US" sz="2800" dirty="0" smtClean="0"/>
              <a:t>          gene expression. </a:t>
            </a:r>
            <a:r>
              <a:rPr lang="en-US" sz="2800" dirty="0" err="1" smtClean="0"/>
              <a:t>Curr</a:t>
            </a:r>
            <a:r>
              <a:rPr lang="en-US" sz="2800" dirty="0" smtClean="0"/>
              <a:t> </a:t>
            </a:r>
            <a:r>
              <a:rPr lang="en-US" sz="2800" dirty="0" err="1"/>
              <a:t>Dir</a:t>
            </a:r>
            <a:r>
              <a:rPr lang="en-US" sz="2800" dirty="0"/>
              <a:t> </a:t>
            </a:r>
            <a:r>
              <a:rPr lang="en-US" sz="2800" dirty="0" err="1"/>
              <a:t>Psychol</a:t>
            </a:r>
            <a:r>
              <a:rPr lang="en-US" sz="2800" dirty="0"/>
              <a:t> Sci. </a:t>
            </a:r>
            <a:r>
              <a:rPr lang="en-US" sz="2800" dirty="0" smtClean="0"/>
              <a:t>        2009; 18(3</a:t>
            </a:r>
            <a:r>
              <a:rPr lang="en-US" sz="2800" dirty="0"/>
              <a:t>): 132–137. </a:t>
            </a:r>
          </a:p>
          <a:p>
            <a:endParaRPr lang="en-US" u="sng" dirty="0" smtClean="0">
              <a:hlinkClick r:id="rId2" action="ppaction://hlinkfi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2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Cells are highly selective about which </a:t>
            </a:r>
            <a:r>
              <a:rPr lang="en-US" dirty="0" smtClean="0"/>
              <a:t>     genes </a:t>
            </a:r>
            <a:r>
              <a:rPr lang="en-US" dirty="0"/>
              <a:t>they express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expression of a specific gene is often more an exception than the </a:t>
            </a:r>
            <a:r>
              <a:rPr lang="en-US" dirty="0" smtClean="0"/>
              <a:t>rule.</a:t>
            </a:r>
          </a:p>
          <a:p>
            <a:r>
              <a:rPr lang="en-US" dirty="0" smtClean="0"/>
              <a:t>The </a:t>
            </a:r>
            <a:r>
              <a:rPr lang="en-US" dirty="0"/>
              <a:t>social </a:t>
            </a:r>
            <a:r>
              <a:rPr lang="en-US" dirty="0" smtClean="0"/>
              <a:t>world  influences </a:t>
            </a:r>
            <a:r>
              <a:rPr lang="en-US" dirty="0"/>
              <a:t>which genes are transcribed within the nuclei of our </a:t>
            </a:r>
            <a:r>
              <a:rPr lang="en-US" dirty="0" smtClean="0"/>
              <a:t>cells.</a:t>
            </a:r>
          </a:p>
          <a:p>
            <a:endParaRPr lang="en-US" dirty="0"/>
          </a:p>
          <a:p>
            <a:r>
              <a:rPr lang="en-US" dirty="0" smtClean="0"/>
              <a:t>Ibid.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9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305800" cy="59436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300" dirty="0" smtClean="0">
                <a:solidFill>
                  <a:schemeClr val="tx2"/>
                </a:solidFill>
              </a:rPr>
              <a:t>For Example</a:t>
            </a:r>
          </a:p>
          <a:p>
            <a:endParaRPr lang="en-US" dirty="0"/>
          </a:p>
          <a:p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C000"/>
                </a:solidFill>
              </a:rPr>
              <a:t>Social </a:t>
            </a:r>
            <a:r>
              <a:rPr lang="en-US" sz="2800" dirty="0">
                <a:solidFill>
                  <a:srgbClr val="FFC000"/>
                </a:solidFill>
              </a:rPr>
              <a:t>stress </a:t>
            </a:r>
            <a:r>
              <a:rPr lang="en-US" sz="2800" dirty="0"/>
              <a:t>and</a:t>
            </a:r>
            <a:r>
              <a:rPr lang="en-US" sz="2800" dirty="0">
                <a:solidFill>
                  <a:srgbClr val="FFC000"/>
                </a:solidFill>
              </a:rPr>
              <a:t> isolation </a:t>
            </a:r>
            <a:r>
              <a:rPr lang="en-US" sz="2800" dirty="0"/>
              <a:t>have long been </a:t>
            </a:r>
            <a:r>
              <a:rPr lang="en-US" sz="2800" dirty="0" smtClean="0"/>
              <a:t>known   to </a:t>
            </a:r>
            <a:r>
              <a:rPr lang="en-US" sz="2800" dirty="0"/>
              <a:t>affect the onset and progression of disease </a:t>
            </a:r>
            <a:r>
              <a:rPr lang="en-US" sz="2800" dirty="0" smtClean="0"/>
              <a:t>.”</a:t>
            </a:r>
          </a:p>
          <a:p>
            <a:pPr lvl="1"/>
            <a:r>
              <a:rPr lang="en-US" sz="2800" dirty="0" smtClean="0"/>
              <a:t>Especially </a:t>
            </a:r>
            <a:r>
              <a:rPr lang="en-US" sz="2800" dirty="0" smtClean="0">
                <a:solidFill>
                  <a:srgbClr val="FFC000"/>
                </a:solidFill>
              </a:rPr>
              <a:t>viral</a:t>
            </a:r>
            <a:r>
              <a:rPr lang="en-US" sz="2800" dirty="0" smtClean="0"/>
              <a:t> infections</a:t>
            </a:r>
          </a:p>
          <a:p>
            <a:r>
              <a:rPr lang="en-US" sz="2800" dirty="0" smtClean="0"/>
              <a:t>Social </a:t>
            </a:r>
            <a:r>
              <a:rPr lang="en-US" sz="2800" dirty="0"/>
              <a:t>factors have been linked </a:t>
            </a:r>
            <a:r>
              <a:rPr lang="en-US" sz="2800" dirty="0" smtClean="0"/>
              <a:t>to</a:t>
            </a:r>
          </a:p>
          <a:p>
            <a:pPr lvl="1"/>
            <a:r>
              <a:rPr lang="en-US" sz="2800" dirty="0" smtClean="0">
                <a:solidFill>
                  <a:srgbClr val="FFC000"/>
                </a:solidFill>
              </a:rPr>
              <a:t>Rhinoviruses</a:t>
            </a:r>
            <a:r>
              <a:rPr lang="en-US" sz="2800" dirty="0" smtClean="0"/>
              <a:t>   </a:t>
            </a:r>
          </a:p>
          <a:p>
            <a:pPr lvl="1"/>
            <a:r>
              <a:rPr lang="en-US" sz="2800" dirty="0" smtClean="0">
                <a:solidFill>
                  <a:srgbClr val="FFC000"/>
                </a:solidFill>
              </a:rPr>
              <a:t>AIDS</a:t>
            </a:r>
            <a:r>
              <a:rPr lang="en-US" sz="2800" dirty="0" smtClean="0"/>
              <a:t> virus </a:t>
            </a:r>
          </a:p>
          <a:p>
            <a:pPr lvl="1"/>
            <a:r>
              <a:rPr lang="en-US" sz="2800" dirty="0" smtClean="0"/>
              <a:t>Several </a:t>
            </a:r>
            <a:r>
              <a:rPr lang="en-US" sz="2800" dirty="0">
                <a:solidFill>
                  <a:srgbClr val="FFC000"/>
                </a:solidFill>
              </a:rPr>
              <a:t>cancer</a:t>
            </a:r>
            <a:r>
              <a:rPr lang="en-US" sz="2800" dirty="0"/>
              <a:t>-related </a:t>
            </a:r>
            <a:r>
              <a:rPr lang="en-US" sz="2800" dirty="0" smtClean="0"/>
              <a:t>viruses</a:t>
            </a:r>
          </a:p>
          <a:p>
            <a:pPr lvl="1"/>
            <a:r>
              <a:rPr lang="en-US" sz="2800" dirty="0" smtClean="0"/>
              <a:t>Ibid.</a:t>
            </a:r>
            <a:endParaRPr lang="fr-FR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2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Classic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Medical students’ health in reaction to course exams</a:t>
            </a:r>
          </a:p>
          <a:p>
            <a:r>
              <a:rPr lang="en-US" sz="3600" dirty="0" smtClean="0"/>
              <a:t>More “colds” preceding exams. </a:t>
            </a:r>
          </a:p>
          <a:p>
            <a:endParaRPr lang="en-US" dirty="0" smtClean="0"/>
          </a:p>
          <a:p>
            <a:r>
              <a:rPr lang="en-US" sz="2800" dirty="0" smtClean="0"/>
              <a:t>Sheldon </a:t>
            </a:r>
            <a:r>
              <a:rPr lang="en-US" sz="2800" dirty="0"/>
              <a:t>Cohen, Ph.D., David A.J. Tyrrell, M.D., and Andrew P. Smith, Ph.D. Psychological </a:t>
            </a:r>
            <a:r>
              <a:rPr lang="en-US" sz="2800" dirty="0" smtClean="0"/>
              <a:t>stress </a:t>
            </a:r>
            <a:r>
              <a:rPr lang="en-US" sz="2800" dirty="0"/>
              <a:t>and </a:t>
            </a:r>
            <a:r>
              <a:rPr lang="en-US" sz="2800" dirty="0" smtClean="0"/>
              <a:t>susceptibility </a:t>
            </a:r>
            <a:r>
              <a:rPr lang="en-US" sz="2800" dirty="0"/>
              <a:t>to the </a:t>
            </a:r>
            <a:r>
              <a:rPr lang="en-US" sz="2800" dirty="0" smtClean="0"/>
              <a:t>common cold. N </a:t>
            </a:r>
            <a:r>
              <a:rPr lang="en-US" sz="2800" dirty="0" err="1" smtClean="0"/>
              <a:t>Eng</a:t>
            </a:r>
            <a:r>
              <a:rPr lang="en-US" sz="2800" dirty="0" smtClean="0"/>
              <a:t> </a:t>
            </a:r>
            <a:r>
              <a:rPr lang="en-US" sz="2800" dirty="0"/>
              <a:t>J </a:t>
            </a:r>
            <a:r>
              <a:rPr lang="en-US" sz="2800" dirty="0" smtClean="0"/>
              <a:t>Med. </a:t>
            </a:r>
            <a:r>
              <a:rPr lang="en-US" sz="2800" dirty="0"/>
              <a:t>1991; </a:t>
            </a:r>
            <a:r>
              <a:rPr lang="en-US" sz="2800" dirty="0" smtClean="0"/>
              <a:t>325:606-612.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18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</a:rPr>
              <a:t>Social Regulation of Gene Expression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“Several </a:t>
            </a:r>
            <a:r>
              <a:rPr lang="en-US" sz="2800" dirty="0"/>
              <a:t>studies have shown </a:t>
            </a:r>
            <a:r>
              <a:rPr lang="en-US" sz="2800" dirty="0" smtClean="0"/>
              <a:t> that </a:t>
            </a:r>
            <a:r>
              <a:rPr lang="en-US" sz="2800" dirty="0"/>
              <a:t>social influences can penetrate remarkably </a:t>
            </a:r>
            <a:r>
              <a:rPr lang="en-US" sz="2800" dirty="0" smtClean="0"/>
              <a:t>deeply   into </a:t>
            </a:r>
            <a:r>
              <a:rPr lang="en-US" sz="2800" dirty="0"/>
              <a:t>our bodies</a:t>
            </a:r>
            <a:r>
              <a:rPr lang="en-US" sz="2800" dirty="0" smtClean="0"/>
              <a:t>.” </a:t>
            </a:r>
          </a:p>
          <a:p>
            <a:r>
              <a:rPr lang="en-US" sz="2800" dirty="0" smtClean="0"/>
              <a:t>“Key </a:t>
            </a:r>
            <a:r>
              <a:rPr lang="en-US" sz="2800" dirty="0"/>
              <a:t>immune system genes are also </a:t>
            </a:r>
            <a:r>
              <a:rPr lang="en-US" sz="2800" dirty="0" smtClean="0"/>
              <a:t>sensitive    to </a:t>
            </a:r>
            <a:r>
              <a:rPr lang="en-US" sz="2800" dirty="0"/>
              <a:t>social </a:t>
            </a:r>
            <a:r>
              <a:rPr lang="en-US" sz="2800" dirty="0" smtClean="0"/>
              <a:t>conditions.”</a:t>
            </a:r>
            <a:endParaRPr lang="en-US" sz="2600" dirty="0" smtClean="0"/>
          </a:p>
          <a:p>
            <a:pPr lvl="1"/>
            <a:r>
              <a:rPr lang="en-US" dirty="0" smtClean="0"/>
              <a:t> </a:t>
            </a:r>
            <a:r>
              <a:rPr lang="en-US" sz="2400" dirty="0"/>
              <a:t>Sloan EK, </a:t>
            </a:r>
            <a:r>
              <a:rPr lang="en-US" sz="2400" dirty="0" smtClean="0"/>
              <a:t> et al. Social </a:t>
            </a:r>
            <a:r>
              <a:rPr lang="en-US" sz="2400" dirty="0"/>
              <a:t>stress enhances sympathetic innervation of primate lymph nodes: mechanisms </a:t>
            </a:r>
            <a:r>
              <a:rPr lang="en-US" sz="2400" dirty="0" smtClean="0"/>
              <a:t>  and </a:t>
            </a:r>
            <a:r>
              <a:rPr lang="en-US" sz="2400" dirty="0"/>
              <a:t>implications for viral pathogenesis. J </a:t>
            </a:r>
            <a:r>
              <a:rPr lang="en-US" sz="2400" dirty="0" err="1"/>
              <a:t>Neurosci</a:t>
            </a:r>
            <a:r>
              <a:rPr lang="en-US" sz="2400" dirty="0"/>
              <a:t>. 2007</a:t>
            </a:r>
            <a:r>
              <a:rPr lang="en-US" sz="2400" dirty="0" smtClean="0"/>
              <a:t>; 27(33</a:t>
            </a:r>
            <a:r>
              <a:rPr lang="en-US" sz="2400" dirty="0"/>
              <a:t>):</a:t>
            </a:r>
            <a:r>
              <a:rPr lang="en-US" sz="2400" dirty="0" smtClean="0"/>
              <a:t>8857–8865.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78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Factors and Genetics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80010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“Early experience affects every aspect </a:t>
            </a:r>
            <a:r>
              <a:rPr lang="en-US" sz="2800" dirty="0"/>
              <a:t> </a:t>
            </a:r>
            <a:r>
              <a:rPr lang="en-US" sz="2800" dirty="0" smtClean="0"/>
              <a:t>of behavior and biology, including gene expression</a:t>
            </a:r>
            <a:r>
              <a:rPr lang="en-US" sz="2800" dirty="0" smtClean="0">
                <a:solidFill>
                  <a:srgbClr val="FFC000"/>
                </a:solidFill>
              </a:rPr>
              <a:t>.</a:t>
            </a:r>
            <a:r>
              <a:rPr lang="en-US" sz="2800" dirty="0" smtClean="0"/>
              <a:t>”</a:t>
            </a:r>
          </a:p>
          <a:p>
            <a:r>
              <a:rPr lang="en-US" sz="2800" dirty="0">
                <a:solidFill>
                  <a:srgbClr val="FFC000"/>
                </a:solidFill>
              </a:rPr>
              <a:t>“</a:t>
            </a:r>
            <a:r>
              <a:rPr lang="en-US" sz="2800" b="1" dirty="0">
                <a:solidFill>
                  <a:srgbClr val="FFC000"/>
                </a:solidFill>
              </a:rPr>
              <a:t>The environment can affect </a:t>
            </a:r>
            <a:r>
              <a:rPr lang="en-US" sz="2800" b="1" dirty="0" smtClean="0">
                <a:solidFill>
                  <a:srgbClr val="FFC000"/>
                </a:solidFill>
              </a:rPr>
              <a:t>genes</a:t>
            </a:r>
            <a:r>
              <a:rPr lang="en-US" sz="2800" dirty="0" smtClean="0">
                <a:solidFill>
                  <a:srgbClr val="FFC000"/>
                </a:solidFill>
              </a:rPr>
              <a:t>”</a:t>
            </a:r>
          </a:p>
          <a:p>
            <a:r>
              <a:rPr lang="en-US" sz="2800" dirty="0" smtClean="0"/>
              <a:t>“Forcing  </a:t>
            </a:r>
            <a:r>
              <a:rPr lang="en-US" sz="2800" dirty="0"/>
              <a:t>some to </a:t>
            </a:r>
            <a:r>
              <a:rPr lang="en-US" sz="2800" dirty="0">
                <a:solidFill>
                  <a:srgbClr val="FFC000"/>
                </a:solidFill>
              </a:rPr>
              <a:t>turn on </a:t>
            </a:r>
            <a:r>
              <a:rPr lang="en-US" sz="2800" dirty="0"/>
              <a:t>and others to </a:t>
            </a:r>
            <a:r>
              <a:rPr lang="en-US" sz="2800" dirty="0">
                <a:solidFill>
                  <a:srgbClr val="FFC000"/>
                </a:solidFill>
              </a:rPr>
              <a:t>turn off</a:t>
            </a:r>
            <a:r>
              <a:rPr lang="en-US" sz="2800" dirty="0"/>
              <a:t>.”</a:t>
            </a:r>
          </a:p>
          <a:p>
            <a:endParaRPr lang="en-US" sz="2800" dirty="0" smtClean="0"/>
          </a:p>
          <a:p>
            <a:r>
              <a:rPr lang="en-US" sz="2400" dirty="0" err="1" smtClean="0"/>
              <a:t>Cacioppo</a:t>
            </a:r>
            <a:r>
              <a:rPr lang="en-US" sz="2400" dirty="0" smtClean="0"/>
              <a:t> JT, </a:t>
            </a:r>
            <a:r>
              <a:rPr lang="en-US" sz="2400" dirty="0" err="1" smtClean="0"/>
              <a:t>Hawkley</a:t>
            </a:r>
            <a:r>
              <a:rPr lang="en-US" sz="2400" dirty="0" smtClean="0"/>
              <a:t> LC, Crawford LE, et al. </a:t>
            </a:r>
            <a:r>
              <a:rPr lang="en-US" sz="2400" dirty="0"/>
              <a:t>Loneliness and Health: Potential </a:t>
            </a:r>
            <a:r>
              <a:rPr lang="en-US" sz="2400" dirty="0" smtClean="0"/>
              <a:t>Mechanisms. Psychosomatic Med. 2002;64(3), 407-417.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452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1770</TotalTime>
  <Words>1379</Words>
  <Application>Microsoft Office PowerPoint</Application>
  <PresentationFormat>On-screen Show (4:3)</PresentationFormat>
  <Paragraphs>229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Metro</vt:lpstr>
      <vt:lpstr> Social Genomics    </vt:lpstr>
      <vt:lpstr>Goals/Objectives</vt:lpstr>
      <vt:lpstr>Main Points</vt:lpstr>
      <vt:lpstr>PREMISE</vt:lpstr>
      <vt:lpstr>BASICS</vt:lpstr>
      <vt:lpstr> </vt:lpstr>
      <vt:lpstr>Classic Study</vt:lpstr>
      <vt:lpstr>Social Regulation of Gene Expression </vt:lpstr>
      <vt:lpstr>Social Factors and Genetics </vt:lpstr>
      <vt:lpstr>TOPICS</vt:lpstr>
      <vt:lpstr>I. PREGNANCY   </vt:lpstr>
      <vt:lpstr>Prenatal Origins of Adult Disease</vt:lpstr>
      <vt:lpstr>Birth Weight and Adult Health</vt:lpstr>
      <vt:lpstr>Nurses Study (continued)</vt:lpstr>
      <vt:lpstr>Birth Weight and Diabetes</vt:lpstr>
      <vt:lpstr>Pregnancy Weight Gain</vt:lpstr>
      <vt:lpstr>Obesity (cont.)</vt:lpstr>
      <vt:lpstr>Childhood Obesity</vt:lpstr>
      <vt:lpstr>Maternal DIABETES</vt:lpstr>
      <vt:lpstr>Pregnancy Nutrition</vt:lpstr>
      <vt:lpstr>Pregnancy Malnutrition</vt:lpstr>
      <vt:lpstr>Maternal Stress </vt:lpstr>
      <vt:lpstr>“Fetal Origins” Hypothesis</vt:lpstr>
      <vt:lpstr>Environmental Toxins  Example: Air Pollution</vt:lpstr>
      <vt:lpstr>“Fetal Origins” of Illness </vt:lpstr>
      <vt:lpstr>      CONVERSELY </vt:lpstr>
      <vt:lpstr>National Children’s Study</vt:lpstr>
      <vt:lpstr>Project VIVA</vt:lpstr>
      <vt:lpstr>“The New Genetics”</vt:lpstr>
      <vt:lpstr>FAMILY PHYSICIANS</vt:lpstr>
      <vt:lpstr>MAIN POINTS</vt:lpstr>
    </vt:vector>
  </TitlesOfParts>
  <Company>JPS Health Network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Genomics</dc:title>
  <dc:creator>Webb, Anita</dc:creator>
  <cp:lastModifiedBy>Webb, Anita</cp:lastModifiedBy>
  <cp:revision>437</cp:revision>
  <cp:lastPrinted>2012-06-27T12:40:55Z</cp:lastPrinted>
  <dcterms:created xsi:type="dcterms:W3CDTF">2012-06-04T19:03:49Z</dcterms:created>
  <dcterms:modified xsi:type="dcterms:W3CDTF">2012-06-27T12:59:26Z</dcterms:modified>
</cp:coreProperties>
</file>