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00"/>
  </p:notesMasterIdLst>
  <p:sldIdLst>
    <p:sldId id="256" r:id="rId2"/>
    <p:sldId id="402" r:id="rId3"/>
    <p:sldId id="403" r:id="rId4"/>
    <p:sldId id="404" r:id="rId5"/>
    <p:sldId id="405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42" r:id="rId15"/>
    <p:sldId id="419" r:id="rId16"/>
    <p:sldId id="420" r:id="rId17"/>
    <p:sldId id="421" r:id="rId18"/>
    <p:sldId id="422" r:id="rId19"/>
    <p:sldId id="423" r:id="rId20"/>
    <p:sldId id="431" r:id="rId21"/>
    <p:sldId id="432" r:id="rId22"/>
    <p:sldId id="433" r:id="rId23"/>
    <p:sldId id="435" r:id="rId24"/>
    <p:sldId id="436" r:id="rId25"/>
    <p:sldId id="437" r:id="rId26"/>
    <p:sldId id="438" r:id="rId27"/>
    <p:sldId id="439" r:id="rId28"/>
    <p:sldId id="440" r:id="rId29"/>
    <p:sldId id="424" r:id="rId30"/>
    <p:sldId id="425" r:id="rId31"/>
    <p:sldId id="426" r:id="rId32"/>
    <p:sldId id="427" r:id="rId33"/>
    <p:sldId id="384" r:id="rId34"/>
    <p:sldId id="385" r:id="rId35"/>
    <p:sldId id="386" r:id="rId36"/>
    <p:sldId id="388" r:id="rId37"/>
    <p:sldId id="392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428" r:id="rId46"/>
    <p:sldId id="429" r:id="rId47"/>
    <p:sldId id="430" r:id="rId48"/>
    <p:sldId id="375" r:id="rId49"/>
    <p:sldId id="376" r:id="rId50"/>
    <p:sldId id="377" r:id="rId51"/>
    <p:sldId id="378" r:id="rId52"/>
    <p:sldId id="379" r:id="rId53"/>
    <p:sldId id="380" r:id="rId54"/>
    <p:sldId id="381" r:id="rId55"/>
    <p:sldId id="382" r:id="rId56"/>
    <p:sldId id="383" r:id="rId57"/>
    <p:sldId id="348" r:id="rId58"/>
    <p:sldId id="369" r:id="rId59"/>
    <p:sldId id="370" r:id="rId60"/>
    <p:sldId id="306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50" r:id="rId76"/>
    <p:sldId id="324" r:id="rId77"/>
    <p:sldId id="393" r:id="rId78"/>
    <p:sldId id="394" r:id="rId79"/>
    <p:sldId id="395" r:id="rId80"/>
    <p:sldId id="396" r:id="rId81"/>
    <p:sldId id="397" r:id="rId82"/>
    <p:sldId id="398" r:id="rId83"/>
    <p:sldId id="399" r:id="rId84"/>
    <p:sldId id="400" r:id="rId85"/>
    <p:sldId id="401" r:id="rId86"/>
    <p:sldId id="325" r:id="rId87"/>
    <p:sldId id="326" r:id="rId88"/>
    <p:sldId id="327" r:id="rId89"/>
    <p:sldId id="328" r:id="rId90"/>
    <p:sldId id="329" r:id="rId91"/>
    <p:sldId id="330" r:id="rId92"/>
    <p:sldId id="343" r:id="rId93"/>
    <p:sldId id="332" r:id="rId94"/>
    <p:sldId id="333" r:id="rId95"/>
    <p:sldId id="373" r:id="rId96"/>
    <p:sldId id="334" r:id="rId97"/>
    <p:sldId id="335" r:id="rId98"/>
    <p:sldId id="336" r:id="rId9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615" autoAdjust="0"/>
    <p:restoredTop sz="86427" autoAdjust="0"/>
  </p:normalViewPr>
  <p:slideViewPr>
    <p:cSldViewPr>
      <p:cViewPr varScale="1">
        <p:scale>
          <a:sx n="87" d="100"/>
          <a:sy n="87" d="100"/>
        </p:scale>
        <p:origin x="-4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0.xml"/><Relationship Id="rId3" Type="http://schemas.openxmlformats.org/officeDocument/2006/relationships/slide" Target="slides/slide10.xml"/><Relationship Id="rId7" Type="http://schemas.openxmlformats.org/officeDocument/2006/relationships/slide" Target="slides/slide28.xml"/><Relationship Id="rId2" Type="http://schemas.openxmlformats.org/officeDocument/2006/relationships/slide" Target="slides/slide9.xml"/><Relationship Id="rId1" Type="http://schemas.openxmlformats.org/officeDocument/2006/relationships/slide" Target="slides/slide7.xml"/><Relationship Id="rId6" Type="http://schemas.openxmlformats.org/officeDocument/2006/relationships/slide" Target="slides/slide27.xml"/><Relationship Id="rId5" Type="http://schemas.openxmlformats.org/officeDocument/2006/relationships/slide" Target="slides/slide22.xml"/><Relationship Id="rId4" Type="http://schemas.openxmlformats.org/officeDocument/2006/relationships/slide" Target="slides/slide20.xml"/><Relationship Id="rId9" Type="http://schemas.openxmlformats.org/officeDocument/2006/relationships/slide" Target="slides/slide6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1A0F0B-6153-471B-8104-C692591FC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FADBE7-F521-4F42-8A96-E7673A8FBEF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Need to understand the physiologic substrate of </a:t>
            </a:r>
            <a:r>
              <a:rPr lang="en-US" i="1" smtClean="0"/>
              <a:t>dissociation</a:t>
            </a:r>
            <a:r>
              <a:rPr lang="en-US" smtClean="0"/>
              <a:t>, &amp; review behavioral neurophysiology of threat and arousal</a:t>
            </a:r>
          </a:p>
          <a:p>
            <a:pPr eaLnBrk="1" hangingPunct="1"/>
            <a:r>
              <a:rPr lang="en-US" smtClean="0"/>
              <a:t>	</a:t>
            </a:r>
            <a:r>
              <a:rPr lang="en-US" i="1" smtClean="0"/>
              <a:t>fight/flight/freeze, freeze discharge					</a:t>
            </a:r>
            <a:r>
              <a:rPr lang="en-US" smtClean="0"/>
              <a:t>Absence of freeze discharge: zoo, lab, domestic, humans</a:t>
            </a:r>
            <a:endParaRPr lang="en-US" i="1" smtClean="0"/>
          </a:p>
          <a:p>
            <a:pPr eaLnBrk="1" hangingPunct="1"/>
            <a:endParaRPr lang="en-US" i="1" smtClean="0"/>
          </a:p>
          <a:p>
            <a:pPr eaLnBrk="1" hangingPunct="1"/>
            <a:endParaRPr lang="en-US" i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2EB1D-6002-4046-B72C-2F23356539A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i.e.: a variety of somatically-based complaints.  What else do we need to know about traumatic stress other than the DSM-IV definitions?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0D1503-1FCE-433D-901F-7FE31308E92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1D58BBD-15D6-4DDC-A9DF-58AB8B1A9FBE}" type="slidenum">
              <a:rPr lang="en-US" sz="1200">
                <a:latin typeface="Times New Roman" pitchFamily="18" charset="0"/>
              </a:rPr>
              <a:pPr algn="r" eaLnBrk="1" hangingPunct="1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C502E-E430-4445-AD51-A572CF43A7E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2B58805F-8AAF-4B84-9CC4-BC5D7011EE27}" type="slidenum">
              <a:rPr lang="en-US" sz="1200">
                <a:latin typeface="Times New Roman" pitchFamily="18" charset="0"/>
              </a:rPr>
              <a:pPr algn="r" eaLnBrk="1" hangingPunct="1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9F8CA-90F8-46B0-973E-08046FC3D66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F6AB2E-C023-4B70-8DFE-60CABDE16B14}" type="slidenum">
              <a:rPr lang="en-US" sz="1200">
                <a:latin typeface="Times New Roman" pitchFamily="18" charset="0"/>
              </a:rPr>
              <a:pPr algn="r" eaLnBrk="1" hangingPunct="1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97CE8-95C2-4252-8C34-C4991F9F5DE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B13BEBC-912E-42C4-B5B0-0F4FE25039A5}" type="slidenum">
              <a:rPr lang="en-US" sz="1200">
                <a:latin typeface="Times New Roman" pitchFamily="18" charset="0"/>
              </a:rPr>
              <a:pPr algn="r" eaLnBrk="1" hangingPunct="1"/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F5ED2-760C-468E-8617-1A5047551815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5AF20-B480-40E6-93ED-F3ED71D6AC29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64B381-B89B-4082-8B36-8BA156217A63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74038D-6137-4B58-A327-B303673B5645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408FF7-390D-4A1E-8F78-78AEA976A2C9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E7773-62D9-42B3-BD7D-435528F3152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Gamekeeper’s story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BA284-7230-42F1-BFEE-141C709BEA47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DA6E37-885D-404C-ACCE-C5E57F02586E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9B722-B9AE-45E5-B2F2-DF4B9F6091DE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27DDA-8BCB-4BBB-B12C-C60958E31CB0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0B9E86-9802-42CB-A298-DECF85EA5268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55442-57C9-4232-8461-1F371A7954CE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CB28DC-BB53-415F-8543-8CCDEC39BE8F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D8A37-91A6-4595-9EE2-06C65F5D3167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E73FC4-F35F-4141-A5B9-4F3864BF850A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61293-02FF-4F54-A336-D8EF4DC100DC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C2E5D-31C1-48BC-9ACD-A666B856CA7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Rats: swim for hours without drowning. Lab rats do better than wild.  Wild rats may die during immobilization.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8FDD19-1966-4289-AEBE-BB1E3A168EC6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A9D45-EB62-470B-883A-871FD09E7608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66705-B1D4-4743-B376-7C3BB35A4B21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88D023-FFE5-4554-9A36-64354AD84B07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F9A5D4-EF05-49DA-B293-D2B4A3625C84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7FE04-C15B-4C92-8885-9DDA4873F799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5C1C3-D306-4664-8F30-5F837CA7FA4A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96640-D7C9-4283-A1B8-8BF3220DE758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439AD-79C6-4CD9-8778-F7B27764CE66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382BD-7D30-4B7A-AB74-9DCC11FCF224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6F194-BBBC-439B-ABA9-892CE8F7B3C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F9EDB-083F-4682-985C-67A64422A805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940D1-87FF-4970-A039-5927272DF44E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DA45F-F326-4439-9790-30962C877A1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F87D7-BB58-4531-B24A-C5B37F7D922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Traumatic event/helplessness leads to freeze.  Lack of freeze discharge implies lack of completion, events stored in procedural memory, link made between arousal, declarative and procedural </a:t>
            </a:r>
          </a:p>
          <a:p>
            <a:pPr eaLnBrk="1" hangingPunct="1"/>
            <a:r>
              <a:rPr lang="en-US" smtClean="0"/>
              <a:t>memory through conditioned association.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91195-DE92-4B32-8AFF-EA268F04BAE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39797-1D12-48A6-8410-B14645DC3A4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82263-BA61-40E1-9A51-5CEC638B689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Allen Schore: </a:t>
            </a:r>
            <a:r>
              <a:rPr lang="en-US" i="1" smtClean="0"/>
              <a:t>Affect Development and the Origin of the Self</a:t>
            </a:r>
            <a:endParaRPr lang="en-US" smtClean="0"/>
          </a:p>
          <a:p>
            <a:pPr eaLnBrk="1" hangingPunct="1"/>
            <a:r>
              <a:rPr lang="en-US" smtClean="0"/>
              <a:t>Maternal/infant dyad facilitates neuronal origin and development of the orbitofrontal cortex, the master regulator of the autonomic n.s. and the brain’s response to threat.  Correlates with subsequent resiliency to stress/trauma</a:t>
            </a:r>
          </a:p>
          <a:p>
            <a:pPr eaLnBrk="1" hangingPunct="1"/>
            <a:r>
              <a:rPr lang="en-US" smtClean="0"/>
              <a:t>Jim Grigsby: </a:t>
            </a:r>
            <a:r>
              <a:rPr lang="en-US" i="1" smtClean="0"/>
              <a:t>Neurodynamics of Personality</a:t>
            </a:r>
            <a:endParaRPr lang="en-US" smtClean="0"/>
          </a:p>
          <a:p>
            <a:pPr eaLnBrk="1" hangingPunct="1"/>
            <a:r>
              <a:rPr lang="en-US" smtClean="0"/>
              <a:t>Phenotypic (genetic) expression of neural inheritance relatively hard-wired, forms a </a:t>
            </a:r>
            <a:r>
              <a:rPr lang="en-US" i="1" smtClean="0"/>
              <a:t>template</a:t>
            </a:r>
            <a:r>
              <a:rPr lang="en-US" smtClean="0"/>
              <a:t> on which experience shapes neural networks.  </a:t>
            </a:r>
            <a:r>
              <a:rPr lang="en-US" i="1" smtClean="0"/>
              <a:t>Experience creates behavioral attributes/personality/character. </a:t>
            </a:r>
            <a:r>
              <a:rPr lang="en-US" smtClean="0"/>
              <a:t>Procedural memory involved.</a:t>
            </a:r>
          </a:p>
          <a:p>
            <a:pPr eaLnBrk="1" hangingPunct="1"/>
            <a:r>
              <a:rPr lang="en-US" smtClean="0"/>
              <a:t>	Pathways mediating declarative learning &amp; memory (hippocampus) not myelinated until 12-18 months of life.</a:t>
            </a:r>
          </a:p>
          <a:p>
            <a:pPr eaLnBrk="1" hangingPunct="1"/>
            <a:r>
              <a:rPr lang="en-US" smtClean="0"/>
              <a:t>	Therefore, early resiliency to fear conditioning in trauma may be established through procedural learning in the first 6-12 months of life.</a:t>
            </a:r>
          </a:p>
          <a:p>
            <a:pPr eaLnBrk="1" hangingPunct="1"/>
            <a:r>
              <a:rPr lang="en-US" smtClean="0"/>
              <a:t>	WE need to explore concepts of unrecognized trauma.</a:t>
            </a:r>
            <a:endParaRPr lang="en-US" i="1" smtClean="0"/>
          </a:p>
          <a:p>
            <a:pPr eaLnBrk="1" hangingPunct="1"/>
            <a:endParaRPr lang="en-US" i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1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1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D290A-00FE-4F7B-871C-36FF1D2C2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60F20-2B57-42B1-B367-FAC2CBEE8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A3AB0-9170-4B53-AAD9-43958257F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DF850-548A-4596-B6F9-36F310C48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7AF13-EACA-498C-A2B7-6A5869A8B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6D373-8A3B-47E5-90E8-6A553245E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AC485-E3DB-4164-A92E-D5A982436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33E29-51DA-4B16-B516-ADA01E5DD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F9DE-5187-4C21-807A-BBD79567B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9DA4D-CD73-4F98-B721-688D06E54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80FDC-2C07-48F1-A815-E88B84AB4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4F0BE4D-3483-4EA7-A5D5-48228D25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02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2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2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29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2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402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30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03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03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caermdpc@msn.com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philtrated.com/photography/isolation.jpg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533400"/>
            <a:ext cx="83820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 DISSOCIATION THEORY,</a:t>
            </a:r>
            <a:br>
              <a:rPr lang="en-US" sz="4800" dirty="0" smtClean="0"/>
            </a:br>
            <a:r>
              <a:rPr lang="en-US" sz="4800" dirty="0" smtClean="0"/>
              <a:t>NEUROPLASTICITY</a:t>
            </a:r>
            <a:br>
              <a:rPr lang="en-US" sz="4800" dirty="0" smtClean="0"/>
            </a:br>
            <a:r>
              <a:rPr lang="en-US" sz="4800" dirty="0" smtClean="0"/>
              <a:t> AND THE HEALING</a:t>
            </a:r>
            <a:br>
              <a:rPr lang="en-US" sz="4800" dirty="0" smtClean="0"/>
            </a:br>
            <a:r>
              <a:rPr lang="en-US" sz="4800" dirty="0" smtClean="0"/>
              <a:t>OF COMBAT STRESS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800" dirty="0" smtClean="0"/>
              <a:t>ROBERT SCAER, M.D.</a:t>
            </a:r>
            <a:br>
              <a:rPr lang="en-US" sz="2800" dirty="0" smtClean="0"/>
            </a:br>
            <a:r>
              <a:rPr lang="en-US" sz="3200" dirty="0" smtClean="0">
                <a:hlinkClick r:id="rId2"/>
              </a:rPr>
              <a:t>scaermdpc@msn.com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www.traumasoma.com</a:t>
            </a:r>
            <a:endParaRPr lang="en-US" sz="4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0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MEMORY MECHANISMS </a:t>
            </a:r>
            <a:br>
              <a:rPr lang="en-US" smtClean="0">
                <a:latin typeface="Book Antiqua" pitchFamily="18" charset="0"/>
              </a:rPr>
            </a:br>
            <a:r>
              <a:rPr lang="en-US" smtClean="0">
                <a:latin typeface="Book Antiqua" pitchFamily="18" charset="0"/>
              </a:rPr>
              <a:t>IN TRAUMA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Book Antiqua" pitchFamily="18" charset="0"/>
              </a:rPr>
              <a:t>Declarative (explicit) memory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- </a:t>
            </a:r>
            <a:r>
              <a:rPr lang="en-US" smtClean="0">
                <a:latin typeface="Book Antiqua" pitchFamily="18" charset="0"/>
              </a:rPr>
              <a:t>Facts and events  </a:t>
            </a:r>
          </a:p>
          <a:p>
            <a:pPr eaLnBrk="1" hangingPunct="1">
              <a:defRPr/>
            </a:pPr>
            <a:r>
              <a:rPr lang="en-US" sz="3600" smtClean="0">
                <a:latin typeface="Book Antiqua" pitchFamily="18" charset="0"/>
              </a:rPr>
              <a:t>Non-declarative (implicit) memory  </a:t>
            </a:r>
            <a:r>
              <a:rPr lang="en-US" smtClean="0">
                <a:latin typeface="Book Antiqua" pitchFamily="18" charset="0"/>
              </a:rPr>
              <a:t>		- Emotional associations  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- Procedural memory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	- Skills and habits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	- Conditioned sensorimotor responses</a:t>
            </a:r>
            <a:r>
              <a:rPr lang="en-US" smtClean="0">
                <a:latin typeface="Book Antiqua" pitchFamily="18" charset="0"/>
              </a:rPr>
              <a:t>	</a:t>
            </a:r>
          </a:p>
          <a:p>
            <a:pPr eaLnBrk="1" hangingPunct="1">
              <a:defRPr/>
            </a:pPr>
            <a:endParaRPr lang="en-US" smtClean="0"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b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341313"/>
            <a:ext cx="7589838" cy="854075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latin typeface="Book Antiqua" pitchFamily="18" charset="0"/>
              </a:rPr>
              <a:t>MEMORY IN TRAUMA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10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Traumatic Stress: A life threat while in a 	state of helplessness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This leads to the freeze response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“Discharge” of the freeze response allows 	“completion” of escape or defense in 	procedural memory, extinguishes  	conditioned somatic cues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0375" y="274638"/>
            <a:ext cx="7958138" cy="9858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Book Antiqua" pitchFamily="18" charset="0"/>
              </a:rPr>
              <a:t>CONDITIONING IN TRAUMA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Lack of “completion” imprints the conditioned association of: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- The sensorimotor experience (or traumatic cues/triggers) of the body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- The emotional state (terror, rage)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- And the autonomic state of arousal</a:t>
            </a:r>
            <a:r>
              <a:rPr lang="en-US" sz="2800" smtClean="0">
                <a:latin typeface="Book Antiqua" pitchFamily="18" charset="0"/>
              </a:rPr>
              <a:t> </a:t>
            </a:r>
            <a:r>
              <a:rPr lang="en-US" sz="2800" i="1" smtClean="0">
                <a:latin typeface="Book Antiqua" pitchFamily="18" charset="0"/>
              </a:rPr>
              <a:t>		</a:t>
            </a:r>
            <a:r>
              <a:rPr lang="en-US" sz="2800" b="1" i="1" smtClean="0">
                <a:latin typeface="Book Antiqua" pitchFamily="18" charset="0"/>
              </a:rPr>
              <a:t>WITHIN  PROCEDURAL MEMORY!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Book Antiqua" pitchFamily="18" charset="0"/>
              </a:rPr>
              <a:t>	 </a:t>
            </a:r>
            <a:r>
              <a:rPr lang="en-US" smtClean="0">
                <a:latin typeface="Book Antiqua" pitchFamily="18" charset="0"/>
              </a:rPr>
              <a:t>This association leads to fear conditioning, or 	traumatization</a:t>
            </a:r>
            <a:endParaRPr lang="en-US" i="1" smtClean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371600" y="6143625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219200" y="6067425"/>
            <a:ext cx="1082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90600" y="6067425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828800" y="6521450"/>
            <a:ext cx="1616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AMYGDALA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V="1">
            <a:off x="2819400" y="5334000"/>
            <a:ext cx="1524000" cy="1143000"/>
          </a:xfrm>
          <a:prstGeom prst="line">
            <a:avLst/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943600" y="6011863"/>
            <a:ext cx="1928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HIPPOCAMPUS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 flipV="1">
            <a:off x="5181600" y="5334000"/>
            <a:ext cx="1143000" cy="609600"/>
          </a:xfrm>
          <a:prstGeom prst="line">
            <a:avLst/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553200" y="5410200"/>
            <a:ext cx="1108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FORNIX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 flipV="1">
            <a:off x="5562600" y="4572000"/>
            <a:ext cx="1371600" cy="838200"/>
          </a:xfrm>
          <a:prstGeom prst="line">
            <a:avLst/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7832725" y="906463"/>
            <a:ext cx="141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THALAMUS</a:t>
            </a: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>
            <a:off x="4724400" y="1295400"/>
            <a:ext cx="3352800" cy="2743200"/>
          </a:xfrm>
          <a:prstGeom prst="line">
            <a:avLst/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822325" y="55245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 b="1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838200" y="457200"/>
            <a:ext cx="1593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CINGULATE</a:t>
            </a:r>
          </a:p>
          <a:p>
            <a:r>
              <a:rPr lang="en-US" sz="1600" b="1">
                <a:solidFill>
                  <a:schemeClr val="bg2"/>
                </a:solidFill>
              </a:rPr>
              <a:t>GYRUS</a:t>
            </a:r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1828800" y="762000"/>
            <a:ext cx="1295400" cy="1828800"/>
          </a:xfrm>
          <a:prstGeom prst="line">
            <a:avLst/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381000" y="6172200"/>
            <a:ext cx="2133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ORBITOFRONTAL</a:t>
            </a:r>
          </a:p>
          <a:p>
            <a:r>
              <a:rPr lang="en-US" sz="1600" b="1">
                <a:solidFill>
                  <a:schemeClr val="bg2"/>
                </a:solidFill>
              </a:rPr>
              <a:t>CORTEX</a:t>
            </a: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V="1">
            <a:off x="1219200" y="5257800"/>
            <a:ext cx="1600200" cy="838200"/>
          </a:xfrm>
          <a:prstGeom prst="line">
            <a:avLst/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6553200" y="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CORPUS</a:t>
            </a:r>
            <a:r>
              <a:rPr lang="en-US" sz="1600" b="1">
                <a:solidFill>
                  <a:schemeClr val="accent1"/>
                </a:solidFill>
              </a:rPr>
              <a:t> </a:t>
            </a:r>
            <a:r>
              <a:rPr lang="en-US" sz="1600" b="1">
                <a:solidFill>
                  <a:schemeClr val="bg2"/>
                </a:solidFill>
              </a:rPr>
              <a:t>CALLOSUM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 flipH="1">
            <a:off x="4572000" y="304800"/>
            <a:ext cx="2514600" cy="2590800"/>
          </a:xfrm>
          <a:prstGeom prst="line">
            <a:avLst/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7696200" y="5181600"/>
            <a:ext cx="1600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2"/>
                </a:solidFill>
              </a:rPr>
              <a:t>THE</a:t>
            </a:r>
          </a:p>
          <a:p>
            <a:r>
              <a:rPr lang="en-US" sz="2400" b="1">
                <a:solidFill>
                  <a:schemeClr val="bg2"/>
                </a:solidFill>
              </a:rPr>
              <a:t>LIMBIC</a:t>
            </a:r>
          </a:p>
          <a:p>
            <a:r>
              <a:rPr lang="en-US" sz="2400" b="1">
                <a:solidFill>
                  <a:schemeClr val="bg2"/>
                </a:solidFill>
              </a:rPr>
              <a:t>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6400800" y="1752600"/>
            <a:ext cx="2743200" cy="1371600"/>
          </a:xfrm>
          <a:prstGeom prst="ellipse">
            <a:avLst/>
          </a:prstGeom>
          <a:solidFill>
            <a:srgbClr val="BCA6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SENSORY </a:t>
            </a:r>
          </a:p>
          <a:p>
            <a:pPr algn="ctr"/>
            <a:r>
              <a:rPr lang="en-US" b="1"/>
              <a:t>INPUT </a:t>
            </a:r>
          </a:p>
          <a:p>
            <a:pPr algn="ctr"/>
            <a:r>
              <a:rPr lang="en-US" sz="1400" b="1">
                <a:solidFill>
                  <a:srgbClr val="000000"/>
                </a:solidFill>
              </a:rPr>
              <a:t>HEAD AND NECK</a:t>
            </a: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3124200" y="5562600"/>
            <a:ext cx="1981200" cy="990600"/>
          </a:xfrm>
          <a:prstGeom prst="ellipse">
            <a:avLst/>
          </a:prstGeom>
          <a:solidFill>
            <a:srgbClr val="9A20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  <a:p>
            <a:pPr algn="ctr"/>
            <a:r>
              <a:rPr lang="en-US" b="1"/>
              <a:t>AMYGDALA </a:t>
            </a:r>
          </a:p>
          <a:p>
            <a:pPr algn="ctr"/>
            <a:r>
              <a:rPr lang="en-US" sz="1400" b="1">
                <a:solidFill>
                  <a:schemeClr val="bg2"/>
                </a:solidFill>
              </a:rPr>
              <a:t>AROUSAL</a:t>
            </a:r>
          </a:p>
          <a:p>
            <a:pPr algn="ctr"/>
            <a:r>
              <a:rPr lang="en-US" sz="1400" b="1">
                <a:solidFill>
                  <a:schemeClr val="bg2"/>
                </a:solidFill>
              </a:rPr>
              <a:t>CENTER</a:t>
            </a:r>
          </a:p>
          <a:p>
            <a:pPr algn="ctr"/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514600" y="2590800"/>
            <a:ext cx="2667000" cy="1295400"/>
          </a:xfrm>
          <a:prstGeom prst="ellipse">
            <a:avLst/>
          </a:prstGeom>
          <a:solidFill>
            <a:srgbClr val="705FC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ANTERIOR</a:t>
            </a:r>
          </a:p>
          <a:p>
            <a:pPr algn="ctr"/>
            <a:r>
              <a:rPr lang="en-US" sz="1600" b="1"/>
              <a:t>CINGULATE GYRUS</a:t>
            </a:r>
          </a:p>
          <a:p>
            <a:pPr algn="ctr"/>
            <a:r>
              <a:rPr lang="en-US" sz="1400" b="1">
                <a:solidFill>
                  <a:schemeClr val="bg2"/>
                </a:solidFill>
              </a:rPr>
              <a:t>MODULATES </a:t>
            </a:r>
          </a:p>
          <a:p>
            <a:pPr algn="ctr"/>
            <a:r>
              <a:rPr lang="en-US" sz="1400" b="1">
                <a:solidFill>
                  <a:schemeClr val="bg2"/>
                </a:solidFill>
              </a:rPr>
              <a:t>AMYGDALA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876800" y="0"/>
            <a:ext cx="3352800" cy="1524000"/>
          </a:xfrm>
          <a:prstGeom prst="ellipse">
            <a:avLst/>
          </a:prstGeom>
          <a:solidFill>
            <a:srgbClr val="9966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  <a:p>
            <a:pPr algn="ctr"/>
            <a:r>
              <a:rPr lang="en-US" b="1"/>
              <a:t>CEREBRAL CORTEX</a:t>
            </a:r>
          </a:p>
          <a:p>
            <a:pPr algn="ctr"/>
            <a:r>
              <a:rPr lang="en-US" b="1"/>
              <a:t>HYPOTHALAMUS</a:t>
            </a:r>
          </a:p>
          <a:p>
            <a:pPr algn="ctr"/>
            <a:r>
              <a:rPr lang="en-US" b="1"/>
              <a:t>HPA AXIS</a:t>
            </a:r>
          </a:p>
          <a:p>
            <a:pPr algn="ctr"/>
            <a:r>
              <a:rPr lang="en-US" sz="1400" b="1">
                <a:solidFill>
                  <a:schemeClr val="bg2"/>
                </a:solidFill>
              </a:rPr>
              <a:t>HORMONAL RESPONSE</a:t>
            </a:r>
          </a:p>
          <a:p>
            <a:pPr algn="ctr"/>
            <a:endParaRPr lang="en-US" b="1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28600" y="4343400"/>
            <a:ext cx="2286000" cy="1143000"/>
          </a:xfrm>
          <a:prstGeom prst="roundRect">
            <a:avLst>
              <a:gd name="adj" fmla="val 16667"/>
            </a:avLst>
          </a:prstGeom>
          <a:solidFill>
            <a:srgbClr val="A487D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HIPPOCAMPUS</a:t>
            </a:r>
          </a:p>
          <a:p>
            <a:pPr algn="ctr"/>
            <a:r>
              <a:rPr lang="en-US" sz="1400" b="1">
                <a:solidFill>
                  <a:schemeClr val="bg2"/>
                </a:solidFill>
              </a:rPr>
              <a:t>DECLARATIVE MEMORY</a:t>
            </a:r>
          </a:p>
          <a:p>
            <a:pPr algn="ctr"/>
            <a:r>
              <a:rPr lang="en-US" sz="1400" b="1">
                <a:solidFill>
                  <a:schemeClr val="bg2"/>
                </a:solidFill>
              </a:rPr>
              <a:t>COGNITIVE MEANING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152400" y="609600"/>
            <a:ext cx="2667000" cy="1600200"/>
          </a:xfrm>
          <a:prstGeom prst="octagon">
            <a:avLst>
              <a:gd name="adj" fmla="val 29287"/>
            </a:avLst>
          </a:prstGeom>
          <a:solidFill>
            <a:srgbClr val="A691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chemeClr val="bg2"/>
              </a:solidFill>
            </a:endParaRPr>
          </a:p>
          <a:p>
            <a:pPr algn="ctr"/>
            <a:r>
              <a:rPr lang="en-US" b="1"/>
              <a:t>ORBITOFRONTAL</a:t>
            </a:r>
          </a:p>
          <a:p>
            <a:pPr algn="ctr"/>
            <a:r>
              <a:rPr lang="en-US" b="1"/>
              <a:t>CORTEX</a:t>
            </a:r>
          </a:p>
          <a:p>
            <a:pPr algn="ctr"/>
            <a:r>
              <a:rPr lang="en-US" sz="1400" b="1">
                <a:solidFill>
                  <a:schemeClr val="bg2"/>
                </a:solidFill>
              </a:rPr>
              <a:t>ORGANIZES RESPONSE</a:t>
            </a:r>
          </a:p>
          <a:p>
            <a:pPr algn="ctr"/>
            <a:r>
              <a:rPr lang="en-US" sz="1400" b="1">
                <a:solidFill>
                  <a:schemeClr val="bg2"/>
                </a:solidFill>
              </a:rPr>
              <a:t>TO THREAT</a:t>
            </a:r>
          </a:p>
          <a:p>
            <a:pPr algn="ctr"/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1143000" y="2743200"/>
            <a:ext cx="228600" cy="1371600"/>
          </a:xfrm>
          <a:prstGeom prst="up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3200400" y="609600"/>
            <a:ext cx="1066800" cy="228600"/>
          </a:xfrm>
          <a:prstGeom prst="righ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7924800" y="3505200"/>
            <a:ext cx="228600" cy="1600200"/>
          </a:xfrm>
          <a:prstGeom prst="down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5486400" y="5943600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7086600" y="5562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7010400" y="5638800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8557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/>
              <a:t>LOCUS </a:t>
            </a:r>
          </a:p>
          <a:p>
            <a:pPr algn="ctr"/>
            <a:r>
              <a:rPr lang="en-US" sz="1400" b="1"/>
              <a:t>CERULEUS</a:t>
            </a:r>
          </a:p>
          <a:p>
            <a:pPr algn="ctr"/>
            <a:r>
              <a:rPr lang="en-US" sz="1400" b="1">
                <a:solidFill>
                  <a:schemeClr val="bg2"/>
                </a:solidFill>
              </a:rPr>
              <a:t>EARLY WARNING</a:t>
            </a:r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5334000" y="3657600"/>
            <a:ext cx="1905000" cy="1219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THALAMUS</a:t>
            </a:r>
          </a:p>
          <a:p>
            <a:pPr algn="ctr"/>
            <a:r>
              <a:rPr lang="en-US" sz="1400" b="1">
                <a:solidFill>
                  <a:schemeClr val="bg2"/>
                </a:solidFill>
              </a:rPr>
              <a:t>RELAY</a:t>
            </a:r>
          </a:p>
          <a:p>
            <a:pPr algn="ctr"/>
            <a:r>
              <a:rPr lang="en-US" sz="1400" b="1">
                <a:solidFill>
                  <a:schemeClr val="bg2"/>
                </a:solidFill>
              </a:rPr>
              <a:t>CENTER</a:t>
            </a:r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3048000" y="1371600"/>
            <a:ext cx="24384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Garamond" pitchFamily="18" charset="0"/>
              </a:rPr>
              <a:t>INSULA</a:t>
            </a:r>
          </a:p>
          <a:p>
            <a:pPr algn="ctr"/>
            <a:r>
              <a:rPr lang="en-US" sz="1400" b="1">
                <a:solidFill>
                  <a:schemeClr val="bg2"/>
                </a:solidFill>
                <a:latin typeface="Garamond" pitchFamily="18" charset="0"/>
              </a:rPr>
              <a:t>SOMATIC MARKERS</a:t>
            </a:r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 rot="1241727">
            <a:off x="2895600" y="1219200"/>
            <a:ext cx="533400" cy="152400"/>
          </a:xfrm>
          <a:prstGeom prst="lef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 rot="1977786">
            <a:off x="2590800" y="5486400"/>
            <a:ext cx="685800" cy="152400"/>
          </a:xfrm>
          <a:prstGeom prst="lef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228600" y="5867400"/>
            <a:ext cx="1447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OLFACTION</a:t>
            </a:r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1828800" y="6019800"/>
            <a:ext cx="976313" cy="152400"/>
          </a:xfrm>
          <a:prstGeom prst="rightArrow">
            <a:avLst>
              <a:gd name="adj1" fmla="val 50000"/>
              <a:gd name="adj2" fmla="val 1601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3810000" y="41148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 rot="899176">
            <a:off x="5334000" y="2133600"/>
            <a:ext cx="381000" cy="1066800"/>
          </a:xfrm>
          <a:prstGeom prst="curvedLeftArrow">
            <a:avLst>
              <a:gd name="adj1" fmla="val 56000"/>
              <a:gd name="adj2" fmla="val 112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 rot="-3362333">
            <a:off x="4617245" y="4939506"/>
            <a:ext cx="976312" cy="314325"/>
          </a:xfrm>
          <a:prstGeom prst="leftArrow">
            <a:avLst>
              <a:gd name="adj1" fmla="val 50000"/>
              <a:gd name="adj2" fmla="val 776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 rot="1352307">
            <a:off x="6705600" y="3048000"/>
            <a:ext cx="276225" cy="609600"/>
          </a:xfrm>
          <a:prstGeom prst="downArrow">
            <a:avLst>
              <a:gd name="adj1" fmla="val 50000"/>
              <a:gd name="adj2" fmla="val 551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 rot="2804488">
            <a:off x="1804194" y="2496344"/>
            <a:ext cx="823912" cy="317500"/>
          </a:xfrm>
          <a:prstGeom prst="rightArrow">
            <a:avLst>
              <a:gd name="adj1" fmla="val 50000"/>
              <a:gd name="adj2" fmla="val 64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latin typeface="Book Antiqua" pitchFamily="18" charset="0"/>
              </a:rPr>
              <a:t>KINDLING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	THE DEVELOPMENT OF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	SELF-PERPETUATING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	NEURAL CIRCUITS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	THROUGH REPETITIVE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	STIMULATION</a:t>
            </a:r>
          </a:p>
        </p:txBody>
      </p:sp>
      <p:pic>
        <p:nvPicPr>
          <p:cNvPr id="31748" name="Picture 4" descr="campfirestep9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114800"/>
            <a:ext cx="4095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0" smtClean="0">
                <a:latin typeface="Book Antiqua" pitchFamily="18" charset="0"/>
              </a:rPr>
              <a:t>The key to trauma:</a:t>
            </a:r>
            <a:br>
              <a:rPr lang="en-US" sz="4800" b="0" smtClean="0">
                <a:latin typeface="Book Antiqua" pitchFamily="18" charset="0"/>
              </a:rPr>
            </a:br>
            <a:r>
              <a:rPr lang="en-US" sz="4800" b="0" smtClean="0">
                <a:latin typeface="Book Antiqua" pitchFamily="18" charset="0"/>
              </a:rPr>
              <a:t>The retention of traumatic procedural memories through fear-conditioning and kindling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latin typeface="Book Antiqua" pitchFamily="18" charset="0"/>
              </a:rPr>
              <a:t>THE DILEMMA OF TRAUMA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286000"/>
            <a:ext cx="7391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smtClean="0">
                <a:latin typeface="Book Antiqua" pitchFamily="18" charset="0"/>
              </a:rPr>
              <a:t>The perception that old traumatic procedural memories are actually in the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smtClean="0">
                <a:latin typeface="Book Antiqua" pitchFamily="18" charset="0"/>
              </a:rPr>
              <a:t>“present moment”: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smtClean="0">
                <a:latin typeface="Book Antiqua" pitchFamily="18" charset="0"/>
              </a:rPr>
              <a:t>A corruption of memory and perception of time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i="1" smtClean="0">
                <a:latin typeface="Book Antiqua" pitchFamily="18" charset="0"/>
              </a:rPr>
              <a:t> “Then vs. Now”</a:t>
            </a:r>
            <a:r>
              <a:rPr lang="en-US" sz="3600" smtClean="0">
                <a:latin typeface="Book Antiqua" pitchFamily="18" charset="0"/>
              </a:rPr>
              <a:t>       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600" smtClean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THE TRAUMA STRUCTURE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Retention of traumatic procedural memories 	through fear-conditioning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Past memories, triggered by internal/external 	cues, are perceived as being present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Recurrent unconscious triggering of memories 	leads to kindling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Repetitive sympathetic autonomic input leads to 	cyclical autonomic dysregulation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1038" y="322263"/>
            <a:ext cx="7627937" cy="103505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COGNITIVE DEFICITS: P.T.S.D.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10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Impaired memory in trauma: short term, working, verbal and interference, but not visual memory, proportionate to trauma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Duration of 30 years or more  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Attention deficits in traumatized children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Speech and language disorders 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Similar deficits in chronic pain, PTSD, depression, fibromyalgia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Findings comparable to cognitive deficits in MTBI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1066800"/>
            <a:ext cx="8763000" cy="5334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0" smtClean="0"/>
              <a:t>THE ROOTS OF </a:t>
            </a:r>
            <a:br>
              <a:rPr lang="en-US" b="0" smtClean="0"/>
            </a:br>
            <a:r>
              <a:rPr lang="en-US" b="0" smtClean="0"/>
              <a:t>TRAUMATIZATION: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</a:t>
            </a:r>
            <a:r>
              <a:rPr lang="en-US" sz="4000" b="0" smtClean="0"/>
              <a:t>A </a:t>
            </a:r>
            <a:r>
              <a:rPr lang="en-US" sz="4000" b="0" i="1" smtClean="0"/>
              <a:t>THREAT </a:t>
            </a:r>
            <a:br>
              <a:rPr lang="en-US" sz="4000" b="0" i="1" smtClean="0"/>
            </a:br>
            <a:r>
              <a:rPr lang="en-US" sz="4000" b="0" i="1" smtClean="0"/>
              <a:t>TO SURVIVAL</a:t>
            </a:r>
            <a:r>
              <a:rPr lang="en-US" sz="4000" b="0" smtClean="0"/>
              <a:t/>
            </a:r>
            <a:br>
              <a:rPr lang="en-US" sz="4000" b="0" smtClean="0"/>
            </a:br>
            <a:r>
              <a:rPr lang="en-US" sz="4000" b="0" smtClean="0"/>
              <a:t>IN THE FACE OF</a:t>
            </a:r>
            <a:br>
              <a:rPr lang="en-US" sz="4000" b="0" smtClean="0"/>
            </a:br>
            <a:r>
              <a:rPr lang="en-US" sz="4000" b="0" i="1" smtClean="0"/>
              <a:t>HELPLESSNESS</a:t>
            </a:r>
            <a:r>
              <a:rPr lang="en-US" sz="4000" b="0" smtClean="0"/>
              <a:t> </a:t>
            </a:r>
            <a:br>
              <a:rPr lang="en-US" sz="4000" b="0" smtClean="0"/>
            </a:br>
            <a:r>
              <a:rPr lang="en-US" sz="4000" b="0" smtClean="0"/>
              <a:t/>
            </a:r>
            <a:br>
              <a:rPr lang="en-US" sz="4000" b="0" smtClean="0"/>
            </a:br>
            <a:r>
              <a:rPr lang="en-US" sz="4000" b="0" smtClean="0"/>
              <a:t>THE FIGHT/FLIGHT/FREEZE</a:t>
            </a:r>
            <a:br>
              <a:rPr lang="en-US" sz="4000" b="0" smtClean="0"/>
            </a:br>
            <a:r>
              <a:rPr lang="en-US" sz="4000" b="0" smtClean="0"/>
              <a:t>RESPONSE</a:t>
            </a:r>
            <a:r>
              <a:rPr lang="en-US" b="0" smtClean="0"/>
              <a:t/>
            </a:r>
            <a:br>
              <a:rPr lang="en-US" b="0" smtClean="0"/>
            </a:br>
            <a:endParaRPr lang="en-US" b="0" smtClean="0"/>
          </a:p>
        </p:txBody>
      </p:sp>
      <p:pic>
        <p:nvPicPr>
          <p:cNvPr id="14339" name="Picture 3" descr="dreamstime_1323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838200"/>
            <a:ext cx="2316163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04800"/>
            <a:ext cx="9144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RESILIENCY vs. VULNERABILITY TO TRAUMA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648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smtClean="0">
                <a:latin typeface="Book Antiqua" pitchFamily="18" charset="0"/>
              </a:rPr>
              <a:t>Vulnerability: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smtClean="0">
                <a:latin typeface="Book Antiqua" pitchFamily="18" charset="0"/>
              </a:rPr>
              <a:t>A state of fear-conditioned and kindled vulnerability to retraumatization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smtClean="0">
                <a:latin typeface="Book Antiqua" pitchFamily="18" charset="0"/>
              </a:rPr>
              <a:t>based on the prior cumulative burden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smtClean="0">
                <a:latin typeface="Book Antiqua" pitchFamily="18" charset="0"/>
              </a:rPr>
              <a:t>of life trauma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smtClean="0">
                <a:latin typeface="Book Antiqua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smtClean="0">
                <a:latin typeface="Book Antiqua" pitchFamily="18" charset="0"/>
              </a:rPr>
              <a:t> </a:t>
            </a:r>
            <a:r>
              <a:rPr lang="en-US" smtClean="0">
                <a:latin typeface="Book Antiqua" pitchFamily="18" charset="0"/>
              </a:rPr>
              <a:t>We must explore what we define as trauma, especially in infancy and childhood</a:t>
            </a:r>
          </a:p>
        </p:txBody>
      </p:sp>
    </p:spTree>
  </p:cSld>
  <p:clrMapOvr>
    <a:masterClrMapping/>
  </p:clrMapOvr>
  <p:transition spd="med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04800"/>
            <a:ext cx="96012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latin typeface="Book Antiqua" pitchFamily="18" charset="0"/>
              </a:rPr>
              <a:t>THE ROLE OF</a:t>
            </a:r>
            <a:br>
              <a:rPr lang="en-US" b="0" smtClean="0">
                <a:latin typeface="Book Antiqua" pitchFamily="18" charset="0"/>
              </a:rPr>
            </a:br>
            <a:r>
              <a:rPr lang="en-US" b="0" smtClean="0">
                <a:latin typeface="Book Antiqua" pitchFamily="18" charset="0"/>
              </a:rPr>
              <a:t>DEVELOPMENTAL</a:t>
            </a:r>
            <a:br>
              <a:rPr lang="en-US" b="0" smtClean="0">
                <a:latin typeface="Book Antiqua" pitchFamily="18" charset="0"/>
              </a:rPr>
            </a:br>
            <a:r>
              <a:rPr lang="en-US" b="0" smtClean="0">
                <a:latin typeface="Book Antiqua" pitchFamily="18" charset="0"/>
              </a:rPr>
              <a:t>NEUROBIOLOGY</a:t>
            </a:r>
            <a:br>
              <a:rPr lang="en-US" b="0" smtClean="0">
                <a:latin typeface="Book Antiqua" pitchFamily="18" charset="0"/>
              </a:rPr>
            </a:br>
            <a:r>
              <a:rPr lang="en-US" b="0" smtClean="0">
                <a:latin typeface="Book Antiqua" pitchFamily="18" charset="0"/>
              </a:rPr>
              <a:t>IN RESILIENCE TO</a:t>
            </a:r>
            <a:br>
              <a:rPr lang="en-US" b="0" smtClean="0">
                <a:latin typeface="Book Antiqua" pitchFamily="18" charset="0"/>
              </a:rPr>
            </a:br>
            <a:r>
              <a:rPr lang="en-US" b="0" smtClean="0">
                <a:latin typeface="Book Antiqua" pitchFamily="18" charset="0"/>
              </a:rPr>
              <a:t>TRAUMA</a:t>
            </a:r>
          </a:p>
        </p:txBody>
      </p:sp>
    </p:spTree>
  </p:cSld>
  <p:clrMapOvr>
    <a:masterClrMapping/>
  </p:clrMapOvr>
  <p:transition spd="med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5334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THE EXPERIENCE-BASED DEVELOPMENT OF THE BRAIN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 </a:t>
            </a:r>
            <a:r>
              <a:rPr lang="en-US" sz="3600" smtClean="0">
                <a:latin typeface="Book Antiqua" pitchFamily="18" charset="0"/>
              </a:rPr>
              <a:t>Allan Schore, 1996: </a:t>
            </a:r>
            <a:r>
              <a:rPr lang="en-US" sz="3600" i="1" smtClean="0">
                <a:latin typeface="Book Antiqua" pitchFamily="18" charset="0"/>
              </a:rPr>
              <a:t>Affect regulation and the Origin of the Self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* THE Maternal/infant dyad (two-as-one):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Face-to-face attunement facilitates development o the right orbito-frontal cortex, promotes autonomic and limbic regulation and resiliency to subsequent life stress/trauma</a:t>
            </a:r>
          </a:p>
        </p:txBody>
      </p:sp>
    </p:spTree>
  </p:cSld>
  <p:clrMapOvr>
    <a:masterClrMapping/>
  </p:clrMapOvr>
  <p:transition spd="med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8675" y="274638"/>
            <a:ext cx="7515225" cy="854075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latin typeface="Book Antiqua" pitchFamily="18" charset="0"/>
              </a:rPr>
              <a:t>PERINATAL STRESS: RATS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8392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Book Antiqua" pitchFamily="18" charset="0"/>
              </a:rPr>
              <a:t>Neonatal separation: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smtClean="0">
                <a:latin typeface="Book Antiqua" pitchFamily="18" charset="0"/>
              </a:rPr>
              <a:t>		  </a:t>
            </a:r>
            <a:r>
              <a:rPr lang="en-US" sz="3100" smtClean="0">
                <a:latin typeface="Book Antiqua" pitchFamily="18" charset="0"/>
              </a:rPr>
              <a:t>Maternal behavior in dam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100" smtClean="0">
                <a:latin typeface="Book Antiqua" pitchFamily="18" charset="0"/>
              </a:rPr>
              <a:t>		   Steroid response to startle in pup		           	   Startle response as adult 		       		   Hippocampal neurogenesis 	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100" smtClean="0">
                <a:latin typeface="Book Antiqua" pitchFamily="18" charset="0"/>
              </a:rPr>
              <a:t> - Effects reversed by: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100" smtClean="0">
                <a:latin typeface="Book Antiqua" pitchFamily="18" charset="0"/>
              </a:rPr>
              <a:t>		- Increased contact with foster dam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100" smtClean="0">
                <a:latin typeface="Book Antiqua" pitchFamily="18" charset="0"/>
              </a:rPr>
              <a:t>		- Postnatal sensory enrichment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100" smtClean="0"/>
              <a:t>	   	</a:t>
            </a: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1295400" y="23622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1295400" y="28956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 flipH="1">
            <a:off x="1295400" y="33528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1295400" y="38862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MATERNAL CARE: </a:t>
            </a:r>
            <a:br>
              <a:rPr lang="en-US" b="0" smtClean="0"/>
            </a:br>
            <a:r>
              <a:rPr lang="en-US" b="0" smtClean="0"/>
              <a:t>LICKING/GROOMING (L/G)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10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Book Antiqua" pitchFamily="18" charset="0"/>
              </a:rPr>
              <a:t>L/G behavior occurs on a bell curve of 	frequency in rat dams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Book Antiqua" pitchFamily="18" charset="0"/>
              </a:rPr>
              <a:t>Low L/G behavior in the dam leads to 	increased CRF gene expression, 	increased fear behavior and startle, 	increased CRF and HPA patterns in 	pups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Book Antiqua" pitchFamily="18" charset="0"/>
              </a:rPr>
              <a:t>Low L/G dams exhibit these same 	behavioral and endocrinological 	markers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MATERNAL CARE:</a:t>
            </a:r>
            <a:br>
              <a:rPr lang="en-US" b="0" smtClean="0"/>
            </a:br>
            <a:r>
              <a:rPr lang="en-US" b="0" smtClean="0"/>
              <a:t>LICKING/GROOMING (L/G)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534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Female pups exhibit the same L/G behavior 	as their dam, as do their own offspring.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Switching pups from one dam to another 	defines L/G behavior based on the rearing 	dam, </a:t>
            </a:r>
            <a:r>
              <a:rPr lang="en-US" i="1" smtClean="0"/>
              <a:t>and</a:t>
            </a:r>
            <a:r>
              <a:rPr lang="en-US" smtClean="0"/>
              <a:t> in subsequent female generations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Stressing the high L/G dam leads to low L/G 	behavior in the dam, and in their female 	pups, </a:t>
            </a:r>
            <a:r>
              <a:rPr lang="en-US" i="1" smtClean="0"/>
              <a:t>and</a:t>
            </a:r>
            <a:r>
              <a:rPr lang="en-US" smtClean="0"/>
              <a:t> in subsequent female generations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457200"/>
            <a:ext cx="77724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THE EXPERIENCE-BASED</a:t>
            </a:r>
            <a:br>
              <a:rPr lang="en-US" b="0" smtClean="0"/>
            </a:br>
            <a:r>
              <a:rPr lang="en-US" b="0" smtClean="0"/>
              <a:t>DEVELOPMENT OF </a:t>
            </a:r>
            <a:br>
              <a:rPr lang="en-US" b="0" smtClean="0"/>
            </a:br>
            <a:r>
              <a:rPr lang="en-US" b="0" smtClean="0"/>
              <a:t>PERSONALITY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89154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 </a:t>
            </a:r>
            <a:r>
              <a:rPr lang="en-US" sz="3600" smtClean="0"/>
              <a:t>Grigsby &amp; Stevens, 2000: The </a:t>
            </a:r>
            <a:r>
              <a:rPr lang="en-US" sz="3600" i="1" smtClean="0"/>
              <a:t>Neurodynamics of Personality</a:t>
            </a:r>
            <a:endParaRPr lang="en-US" sz="36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		* </a:t>
            </a:r>
            <a:r>
              <a:rPr lang="en-US" smtClean="0"/>
              <a:t>The phenotypic (genetic) expression of neural inheritance is relatively hard-wired.  It forms a template on which experience forms brain neural networks, and therefore personality structure.</a:t>
            </a:r>
            <a:endParaRPr lang="en-US" sz="360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457200"/>
            <a:ext cx="77724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PROCEDURAL LEARNING, PERSONALITY AND PSYCHOPATHOLOGY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94488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Pathways mediating declarative memory are not myelinated until 12-18 months, but procedural memory pathways are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Early resiliency to fear conditioning or trauma may be established through procedural learning in the first 6-12 months of live – and probably in utero  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The infant’s/fetus’s environment may lay the seeds for subsequent vulnerability to “minor” trauma</a:t>
            </a:r>
          </a:p>
        </p:txBody>
      </p:sp>
    </p:spTree>
  </p:cSld>
  <p:clrMapOvr>
    <a:masterClrMapping/>
  </p:clrMapOvr>
  <p:transition spd="med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609600"/>
            <a:ext cx="8991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PROCEDURAL LEARNING, PERSONALITY</a:t>
            </a:r>
            <a:br>
              <a:rPr lang="en-US" b="0" smtClean="0"/>
            </a:br>
            <a:r>
              <a:rPr lang="en-US" b="0" smtClean="0"/>
              <a:t>AND PSYCHOPATHOLOGY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91440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Maternal emotional dysfunction may perpetuate patterns of emotional dysfunction in the infant (Genes vs experience in psychiatric disorders) 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Genetic disorders (ADHD, dyslexia, autism, bipolar disorder) may actually be predominantly experiential</a:t>
            </a:r>
          </a:p>
        </p:txBody>
      </p:sp>
    </p:spTree>
  </p:cSld>
  <p:clrMapOvr>
    <a:masterClrMapping/>
  </p:clrMapOvr>
  <p:transition spd="med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THE SYMPTOMS OF TRAUMA: DSM-IV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>
                <a:latin typeface="Arial" charset="0"/>
              </a:rPr>
              <a:t>	</a:t>
            </a:r>
            <a:r>
              <a:rPr lang="en-US" smtClean="0">
                <a:latin typeface="Book Antiqua" pitchFamily="18" charset="0"/>
              </a:rPr>
              <a:t>Abnormal arousal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(</a:t>
            </a:r>
            <a:r>
              <a:rPr lang="en-US" i="1" smtClean="0">
                <a:latin typeface="Book Antiqua" pitchFamily="18" charset="0"/>
              </a:rPr>
              <a:t>FIGHT/FLIGHT</a:t>
            </a:r>
            <a:r>
              <a:rPr lang="en-US" smtClean="0">
                <a:latin typeface="Book Antiqua" pitchFamily="18" charset="0"/>
              </a:rPr>
              <a:t>)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   Abnormal avoidance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(</a:t>
            </a:r>
            <a:r>
              <a:rPr lang="en-US" i="1" smtClean="0">
                <a:latin typeface="Book Antiqua" pitchFamily="18" charset="0"/>
              </a:rPr>
              <a:t>FREEZE</a:t>
            </a:r>
            <a:r>
              <a:rPr lang="en-US" smtClean="0">
                <a:latin typeface="Book Antiqua" pitchFamily="18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Abnormal reexperienceing, or memory  	(</a:t>
            </a:r>
            <a:r>
              <a:rPr lang="en-US" i="1" smtClean="0">
                <a:latin typeface="Book Antiqua" pitchFamily="18" charset="0"/>
              </a:rPr>
              <a:t>CONDITIONING</a:t>
            </a:r>
            <a:r>
              <a:rPr lang="en-US" smtClean="0">
                <a:latin typeface="Book Antiqua" pitchFamily="18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>
                <a:latin typeface="Book Antiqua" pitchFamily="18" charset="0"/>
              </a:rPr>
              <a:t>		</a:t>
            </a:r>
            <a:endParaRPr lang="en-US" sz="2800" b="1" smtClean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/>
          <a:lstStyle/>
          <a:p>
            <a:pPr eaLnBrk="1" hangingPunct="1">
              <a:defRPr/>
            </a:pPr>
            <a:r>
              <a:rPr lang="en-US" i="1" smtClean="0"/>
              <a:t>TERROR – </a:t>
            </a:r>
            <a:br>
              <a:rPr lang="en-US" i="1" smtClean="0"/>
            </a:br>
            <a:r>
              <a:rPr lang="en-US" sz="4000" smtClean="0"/>
              <a:t>Fear in the face of</a:t>
            </a:r>
            <a:br>
              <a:rPr lang="en-US" sz="4000" smtClean="0"/>
            </a:br>
            <a:r>
              <a:rPr lang="en-US" sz="4000" smtClean="0"/>
              <a:t>helplessness</a:t>
            </a:r>
            <a:endParaRPr lang="en-US" i="1" smtClean="0"/>
          </a:p>
        </p:txBody>
      </p:sp>
      <p:pic>
        <p:nvPicPr>
          <p:cNvPr id="15363" name="Picture 3" descr="judgment_day_terr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743200"/>
            <a:ext cx="39147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ADDITIONAL SYMPTOMS</a:t>
            </a:r>
            <a:br>
              <a:rPr lang="en-US" b="0" smtClean="0"/>
            </a:br>
            <a:r>
              <a:rPr lang="en-US" b="0" smtClean="0"/>
              <a:t> OF TRAUMA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Hypersensitivity to light and sound  </a:t>
            </a:r>
          </a:p>
          <a:p>
            <a:pPr eaLnBrk="1" hangingPunct="1">
              <a:defRPr/>
            </a:pPr>
            <a:r>
              <a:rPr lang="en-US" sz="2800" smtClean="0"/>
              <a:t>Cognitive impairment: ADD, memory loss  </a:t>
            </a:r>
          </a:p>
          <a:p>
            <a:pPr eaLnBrk="1" hangingPunct="1">
              <a:defRPr/>
            </a:pPr>
            <a:r>
              <a:rPr lang="en-US" sz="2800" smtClean="0"/>
              <a:t>Stress intolerance </a:t>
            </a:r>
          </a:p>
          <a:p>
            <a:pPr eaLnBrk="1" hangingPunct="1">
              <a:defRPr/>
            </a:pPr>
            <a:r>
              <a:rPr lang="en-US" sz="2800" smtClean="0"/>
              <a:t>Loss of sense of self  </a:t>
            </a:r>
          </a:p>
          <a:p>
            <a:pPr eaLnBrk="1" hangingPunct="1">
              <a:defRPr/>
            </a:pPr>
            <a:r>
              <a:rPr lang="en-US" sz="2800" smtClean="0"/>
              <a:t>Shyness, social withdrawal, constriction, depression, dissociation  </a:t>
            </a:r>
          </a:p>
          <a:p>
            <a:pPr eaLnBrk="1" hangingPunct="1">
              <a:defRPr/>
            </a:pPr>
            <a:r>
              <a:rPr lang="en-US" sz="2800" smtClean="0"/>
              <a:t>Chronic fatigue</a:t>
            </a:r>
          </a:p>
          <a:p>
            <a:pPr eaLnBrk="1" hangingPunct="1">
              <a:defRPr/>
            </a:pPr>
            <a:r>
              <a:rPr lang="en-US" sz="2800" smtClean="0"/>
              <a:t>Somatic symptoms: myofascial pain, fibromyalgia, GI, or bladder symptoms, PMS  </a:t>
            </a:r>
          </a:p>
          <a:p>
            <a:pPr eaLnBrk="1" hangingPunct="1">
              <a:defRPr/>
            </a:pPr>
            <a:r>
              <a:rPr lang="en-US" sz="2800" smtClean="0"/>
              <a:t>Impairment of sleep maintenance</a:t>
            </a:r>
          </a:p>
        </p:txBody>
      </p:sp>
    </p:spTree>
  </p:cSld>
  <p:clrMapOvr>
    <a:masterClrMapping/>
  </p:clrMapOvr>
  <p:transition spd="med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LATE (COMORBID) TRAUMA SYNDROMES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Depression  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Dissociation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Affect dysregulation 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Somatization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smtClean="0">
                <a:latin typeface="Book Antiqua" pitchFamily="18" charset="0"/>
              </a:rPr>
              <a:t>		THE CONCEPT OF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i="1" smtClean="0">
                <a:latin typeface="Book Antiqua" pitchFamily="18" charset="0"/>
              </a:rPr>
              <a:t>		</a:t>
            </a:r>
            <a:r>
              <a:rPr lang="en-US" sz="4000" i="1" u="sng" smtClean="0">
                <a:latin typeface="Book Antiqua" pitchFamily="18" charset="0"/>
              </a:rPr>
              <a:t>COMPLEX TRAUMA</a:t>
            </a:r>
          </a:p>
          <a:p>
            <a:pPr eaLnBrk="1" hangingPunct="1">
              <a:defRPr/>
            </a:pPr>
            <a:endParaRPr lang="en-US" smtClean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81000"/>
            <a:ext cx="8229600" cy="5334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mtClean="0"/>
              <a:t>PTSD </a:t>
            </a:r>
            <a:br>
              <a:rPr lang="en-US" smtClean="0"/>
            </a:br>
            <a:r>
              <a:rPr lang="en-US" smtClean="0"/>
              <a:t>IS THE</a:t>
            </a:r>
            <a:br>
              <a:rPr lang="en-US" smtClean="0"/>
            </a:br>
            <a:r>
              <a:rPr lang="en-US" smtClean="0"/>
              <a:t>TIP OF THE </a:t>
            </a:r>
            <a:br>
              <a:rPr lang="en-US" smtClean="0"/>
            </a:br>
            <a:r>
              <a:rPr lang="en-US" smtClean="0"/>
              <a:t>TRAUMA </a:t>
            </a:r>
            <a:br>
              <a:rPr lang="en-US" smtClean="0"/>
            </a:br>
            <a:r>
              <a:rPr lang="en-US" smtClean="0"/>
              <a:t>ICEBERG</a:t>
            </a:r>
          </a:p>
        </p:txBody>
      </p:sp>
      <p:pic>
        <p:nvPicPr>
          <p:cNvPr id="39939" name="Picture 3" descr="Icebu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2425"/>
            <a:ext cx="419100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019800" y="4953000"/>
            <a:ext cx="1371600" cy="4429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bg2"/>
                </a:solidFill>
                <a:latin typeface="Garamond" pitchFamily="18" charset="0"/>
              </a:rPr>
              <a:t>DESNOS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400800" y="1420813"/>
            <a:ext cx="914400" cy="4429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bg2"/>
                </a:solidFill>
                <a:latin typeface="Garamond" pitchFamily="18" charset="0"/>
              </a:rPr>
              <a:t>PTSD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62000" y="1066800"/>
            <a:ext cx="7772400" cy="49657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0"/>
              <a:t>THE HISTORY</a:t>
            </a:r>
            <a:br>
              <a:rPr lang="en-US" sz="5400" b="0"/>
            </a:br>
            <a:r>
              <a:rPr lang="en-US" sz="5400" b="0"/>
              <a:t>OF TRAUMA </a:t>
            </a:r>
            <a:br>
              <a:rPr lang="en-US" sz="5400" b="0"/>
            </a:br>
            <a:r>
              <a:rPr lang="en-US" sz="5400" b="0"/>
              <a:t>AND DISSOCIATION</a:t>
            </a:r>
            <a:br>
              <a:rPr lang="en-US" sz="5400" b="0"/>
            </a:br>
            <a:r>
              <a:rPr lang="en-US" sz="5400" b="0"/>
              <a:t>IN</a:t>
            </a:r>
            <a:br>
              <a:rPr lang="en-US" sz="5400" b="0"/>
            </a:br>
            <a:r>
              <a:rPr lang="en-US" sz="5400" b="0"/>
              <a:t>PSYCHIATRY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5800" y="315913"/>
            <a:ext cx="7772400" cy="155575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0"/>
              <a:t>THE AGE OF HYSTERIA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81200"/>
            <a:ext cx="83820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Book Antiqua" pitchFamily="18" charset="0"/>
              </a:rPr>
              <a:t>Breuer, the “talking cure”, and 	“reminiscences”</a:t>
            </a:r>
          </a:p>
          <a:p>
            <a:pPr eaLnBrk="1" hangingPunct="1">
              <a:defRPr/>
            </a:pPr>
            <a:r>
              <a:rPr lang="en-US">
                <a:latin typeface="Book Antiqua" pitchFamily="18" charset="0"/>
              </a:rPr>
              <a:t>Freud, incest and “ The Aetiology of 	Hysteria”</a:t>
            </a:r>
          </a:p>
          <a:p>
            <a:pPr eaLnBrk="1" hangingPunct="1">
              <a:defRPr/>
            </a:pPr>
            <a:r>
              <a:rPr lang="en-US">
                <a:latin typeface="Book Antiqua" pitchFamily="18" charset="0"/>
              </a:rPr>
              <a:t>Freud and Breuer: Recantation  </a:t>
            </a:r>
          </a:p>
          <a:p>
            <a:pPr eaLnBrk="1" hangingPunct="1">
              <a:defRPr/>
            </a:pPr>
            <a:r>
              <a:rPr lang="en-US">
                <a:latin typeface="Book Antiqua" pitchFamily="18" charset="0"/>
              </a:rPr>
              <a:t>Janet: Perseverance and professional 	ostracism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457200"/>
            <a:ext cx="77724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0" smtClean="0">
                <a:latin typeface="Book Antiqua" pitchFamily="18" charset="0"/>
              </a:rPr>
              <a:t>CHARCOT AND THE SALP</a:t>
            </a:r>
            <a:r>
              <a:rPr lang="en-US" sz="6600" b="0" smtClean="0">
                <a:latin typeface="Book Antiqua" pitchFamily="18" charset="0"/>
                <a:cs typeface="Arial" charset="0"/>
              </a:rPr>
              <a:t>Ê</a:t>
            </a:r>
            <a:r>
              <a:rPr lang="en-US" sz="6600" b="0" smtClean="0">
                <a:latin typeface="Book Antiqua" pitchFamily="18" charset="0"/>
              </a:rPr>
              <a:t>TRI</a:t>
            </a:r>
            <a:r>
              <a:rPr lang="en-US" sz="6600" b="0" smtClean="0">
                <a:latin typeface="Book Antiqua" pitchFamily="18" charset="0"/>
                <a:cs typeface="Arial" charset="0"/>
              </a:rPr>
              <a:t>È</a:t>
            </a:r>
            <a:r>
              <a:rPr lang="en-US" sz="6600" b="0" smtClean="0">
                <a:latin typeface="Book Antiqua" pitchFamily="18" charset="0"/>
              </a:rPr>
              <a:t>RE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362200"/>
            <a:ext cx="6400800" cy="3276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3600">
                <a:latin typeface="Book Antiqua" pitchFamily="18" charset="0"/>
              </a:rPr>
              <a:t>THE STUDY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3600">
                <a:latin typeface="Book Antiqua" pitchFamily="18" charset="0"/>
              </a:rPr>
              <a:t>OF HYSTERIA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3600">
                <a:latin typeface="Book Antiqua" pitchFamily="18" charset="0"/>
              </a:rPr>
              <a:t>AS A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3600">
                <a:latin typeface="Book Antiqua" pitchFamily="18" charset="0"/>
              </a:rPr>
              <a:t>NEUROLOGICAL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/>
              <a:t>JANET AND DISSOCIATION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Book Antiqua" pitchFamily="18" charset="0"/>
              </a:rPr>
              <a:t>“</a:t>
            </a:r>
            <a:r>
              <a:rPr lang="en-US" sz="2800" dirty="0">
                <a:latin typeface="Book Antiqua" pitchFamily="18" charset="0"/>
              </a:rPr>
              <a:t>Fixed ideas: The spectrum of symptoms in 	hysteria </a:t>
            </a:r>
          </a:p>
          <a:p>
            <a:pPr eaLnBrk="1" hangingPunct="1">
              <a:defRPr/>
            </a:pPr>
            <a:r>
              <a:rPr lang="en-US" sz="2800" dirty="0">
                <a:latin typeface="Book Antiqua" pitchFamily="18" charset="0"/>
              </a:rPr>
              <a:t>Somatic, emotional, perceptual symptoms 	triggered by trauma</a:t>
            </a:r>
          </a:p>
          <a:p>
            <a:pPr eaLnBrk="1" hangingPunct="1">
              <a:defRPr/>
            </a:pPr>
            <a:r>
              <a:rPr lang="en-US" sz="2800" dirty="0">
                <a:latin typeface="Book Antiqua" pitchFamily="18" charset="0"/>
              </a:rPr>
              <a:t>“Absent-mindedness” and </a:t>
            </a:r>
            <a:r>
              <a:rPr lang="en-US" sz="2800" dirty="0" err="1">
                <a:latin typeface="Book Antiqua" pitchFamily="18" charset="0"/>
              </a:rPr>
              <a:t>abulia</a:t>
            </a:r>
            <a:r>
              <a:rPr lang="en-US" sz="2800" dirty="0">
                <a:latin typeface="Book Antiqua" pitchFamily="18" charset="0"/>
              </a:rPr>
              <a:t> – the inability 	to initiate action </a:t>
            </a:r>
          </a:p>
          <a:p>
            <a:pPr eaLnBrk="1" hangingPunct="1">
              <a:defRPr/>
            </a:pPr>
            <a:r>
              <a:rPr lang="en-US" sz="2800" dirty="0">
                <a:latin typeface="Book Antiqua" pitchFamily="18" charset="0"/>
              </a:rPr>
              <a:t>Triggering of hysteria by cues in the 	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28675" y="339725"/>
            <a:ext cx="7515225" cy="985838"/>
          </a:xfrm>
        </p:spPr>
        <p:txBody>
          <a:bodyPr/>
          <a:lstStyle/>
          <a:p>
            <a:pPr eaLnBrk="1" hangingPunct="1">
              <a:defRPr/>
            </a:pPr>
            <a:r>
              <a:rPr lang="en-US" b="0"/>
              <a:t>HYPNOSIS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610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smtClean="0"/>
              <a:t>		</a:t>
            </a:r>
            <a:r>
              <a:rPr lang="en-US" smtClean="0"/>
              <a:t>-</a:t>
            </a:r>
            <a:r>
              <a:rPr lang="en-US" sz="2800" smtClean="0"/>
              <a:t> </a:t>
            </a:r>
            <a:r>
              <a:rPr lang="en-US" smtClean="0"/>
              <a:t>FREUD:</a:t>
            </a:r>
            <a:r>
              <a:rPr lang="en-US" sz="2800" smtClean="0"/>
              <a:t> </a:t>
            </a:r>
            <a:r>
              <a:rPr lang="en-US" smtClean="0"/>
              <a:t>“…a paralysis produced by the influence of an omnipotent person on a defenseless, impotent subject”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	- PAVLOV:</a:t>
            </a:r>
            <a:r>
              <a:rPr lang="en-US" sz="2800" smtClean="0"/>
              <a:t> </a:t>
            </a:r>
            <a:r>
              <a:rPr lang="en-US" smtClean="0"/>
              <a:t>Animal hypnosis:</a:t>
            </a:r>
            <a:r>
              <a:rPr lang="en-US" sz="2800" smtClean="0"/>
              <a:t> - </a:t>
            </a:r>
            <a:r>
              <a:rPr lang="en-US" smtClean="0"/>
              <a:t>“…a self-protecting reflex of an inhibitory nature”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		- </a:t>
            </a:r>
            <a:r>
              <a:rPr lang="en-US" smtClean="0"/>
              <a:t>Persistence of reflex motor postures imitating the last position of the limbs before hypnosis ensued – </a:t>
            </a:r>
            <a:r>
              <a:rPr lang="en-US" i="1" smtClean="0"/>
              <a:t>catalepsy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smtClean="0"/>
              <a:t>		- </a:t>
            </a:r>
            <a:r>
              <a:rPr lang="en-US" smtClean="0"/>
              <a:t>Seen in “shell shock” and catatonic schizophrenia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457200"/>
            <a:ext cx="79248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DISORDERS OF</a:t>
            </a:r>
            <a:br>
              <a:rPr lang="en-US" smtClean="0">
                <a:latin typeface="Book Antiqua" pitchFamily="18" charset="0"/>
              </a:rPr>
            </a:br>
            <a:r>
              <a:rPr lang="en-US" smtClean="0">
                <a:latin typeface="Book Antiqua" pitchFamily="18" charset="0"/>
              </a:rPr>
              <a:t>EXTREME STRESS, N.0.S.</a:t>
            </a:r>
            <a:br>
              <a:rPr lang="en-US" smtClean="0">
                <a:latin typeface="Book Antiqua" pitchFamily="18" charset="0"/>
              </a:rPr>
            </a:br>
            <a:r>
              <a:rPr lang="en-US" smtClean="0">
                <a:latin typeface="Book Antiqua" pitchFamily="18" charset="0"/>
              </a:rPr>
              <a:t>(DESNOS</a:t>
            </a:r>
            <a:r>
              <a:rPr lang="en-US" b="0" smtClean="0">
                <a:latin typeface="Book Antiqua" pitchFamily="18" charset="0"/>
              </a:rPr>
              <a:t>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5344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Alterations in: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- Affect regulation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- Attention/consciousness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- Self-perception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- Relations with others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- Systems of meaning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- Somatizaton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30175"/>
            <a:ext cx="7772400" cy="21018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DISORDERS OF </a:t>
            </a:r>
            <a:br>
              <a:rPr lang="en-US" smtClean="0"/>
            </a:br>
            <a:r>
              <a:rPr lang="en-US" smtClean="0"/>
              <a:t>EXTREME STRESS</a:t>
            </a:r>
            <a:br>
              <a:rPr lang="en-US" smtClean="0"/>
            </a:br>
            <a:r>
              <a:rPr lang="en-US" smtClean="0"/>
              <a:t>(DESNOS)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915400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ook Antiqua" pitchFamily="18" charset="0"/>
              </a:rPr>
              <a:t>Alterations in </a:t>
            </a:r>
            <a:r>
              <a:rPr lang="en-US" i="1" dirty="0" smtClean="0">
                <a:latin typeface="Book Antiqua" pitchFamily="18" charset="0"/>
              </a:rPr>
              <a:t>affect regulation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Book Antiqua" pitchFamily="18" charset="0"/>
              </a:rPr>
              <a:t>		-</a:t>
            </a:r>
            <a:r>
              <a:rPr lang="en-US" sz="2800" dirty="0" smtClean="0">
                <a:latin typeface="Book Antiqua" pitchFamily="18" charset="0"/>
              </a:rPr>
              <a:t> Regulation of emotions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Book Antiqua" pitchFamily="18" charset="0"/>
              </a:rPr>
              <a:t>		- Modulation of anger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Book Antiqua" pitchFamily="18" charset="0"/>
              </a:rPr>
              <a:t>		- Self-destructiveness/cutting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Book Antiqua" pitchFamily="18" charset="0"/>
              </a:rPr>
              <a:t>		- Suicidal preoccupation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Book Antiqua" pitchFamily="18" charset="0"/>
              </a:rPr>
              <a:t>		- Difficulty modulating sexual involvement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Book Antiqua" pitchFamily="18" charset="0"/>
              </a:rPr>
              <a:t>		- Excessive risk-taking</a:t>
            </a:r>
            <a:endParaRPr lang="en-US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THE</a:t>
            </a:r>
            <a:r>
              <a:rPr lang="en-US" smtClean="0"/>
              <a:t> FREEZE RESPONSE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Numbing through endorphins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Vagal (parasympathetic) tone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Bimodal sympathetic/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parasympathetic cycling: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(THE ACCELERATOR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/ BRAKE  ANALOGY)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048000"/>
            <a:ext cx="3733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latin typeface="Book Antiqua" pitchFamily="18" charset="0"/>
              </a:rPr>
              <a:t>DESNOS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 Antiqua" pitchFamily="18" charset="0"/>
              </a:rPr>
              <a:t>Alterations in </a:t>
            </a:r>
            <a:r>
              <a:rPr lang="en-US" i="1" dirty="0" smtClean="0">
                <a:latin typeface="Book Antiqua" pitchFamily="18" charset="0"/>
              </a:rPr>
              <a:t>self-perception</a:t>
            </a:r>
            <a:endParaRPr lang="en-US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Book Antiqua" pitchFamily="18" charset="0"/>
              </a:rPr>
              <a:t>		- </a:t>
            </a:r>
            <a:r>
              <a:rPr lang="en-US" sz="2800" dirty="0" smtClean="0">
                <a:latin typeface="Book Antiqua" pitchFamily="18" charset="0"/>
              </a:rPr>
              <a:t>Ineffectiveness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Book Antiqua" pitchFamily="18" charset="0"/>
              </a:rPr>
              <a:t>		- Permanent damage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Book Antiqua" pitchFamily="18" charset="0"/>
              </a:rPr>
              <a:t>		- Guilt and responsibility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Book Antiqua" pitchFamily="18" charset="0"/>
              </a:rPr>
              <a:t>		- Shame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Book Antiqua" pitchFamily="18" charset="0"/>
              </a:rPr>
              <a:t>		- Nobody can understand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Book Antiqua" pitchFamily="18" charset="0"/>
              </a:rPr>
              <a:t>		- Minimizing</a:t>
            </a:r>
            <a:endParaRPr lang="en-US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0" smtClean="0">
                <a:latin typeface="Book Antiqua" pitchFamily="18" charset="0"/>
              </a:rPr>
              <a:t>DESNOS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ook Antiqua" pitchFamily="18" charset="0"/>
              </a:rPr>
              <a:t>Alterations of </a:t>
            </a:r>
            <a:r>
              <a:rPr lang="en-US" i="1" dirty="0" smtClean="0">
                <a:latin typeface="Book Antiqua" pitchFamily="18" charset="0"/>
              </a:rPr>
              <a:t>consciousness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Book Antiqua" pitchFamily="18" charset="0"/>
              </a:rPr>
              <a:t>		- Amnesia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Book Antiqua" pitchFamily="18" charset="0"/>
              </a:rPr>
              <a:t>		- Transient dissociative episodes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Book Antiqua" pitchFamily="18" charset="0"/>
              </a:rPr>
              <a:t>			 and depersonalization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63563"/>
            <a:ext cx="8229600" cy="731837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0" smtClean="0"/>
              <a:t>DESNOS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Alterations in </a:t>
            </a:r>
            <a:r>
              <a:rPr lang="en-US" sz="3600" i="1" dirty="0" smtClean="0"/>
              <a:t>relations with others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		- Inability to trust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		- </a:t>
            </a:r>
            <a:r>
              <a:rPr lang="en-US" sz="3600" dirty="0" err="1" smtClean="0"/>
              <a:t>Revictimization</a:t>
            </a:r>
            <a:endParaRPr lang="en-US" sz="36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		- Victimizing others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/>
              <a:t>DESNOS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524000"/>
            <a:ext cx="8002587" cy="4598988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err="1" smtClean="0">
                <a:latin typeface="Book Antiqua" pitchFamily="18" charset="0"/>
              </a:rPr>
              <a:t>Somatization</a:t>
            </a:r>
            <a:endParaRPr lang="en-US" i="1" dirty="0" smtClean="0"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Book Antiqua" pitchFamily="18" charset="0"/>
              </a:rPr>
              <a:t>		- </a:t>
            </a:r>
            <a:r>
              <a:rPr lang="en-US" sz="2800" dirty="0" smtClean="0">
                <a:latin typeface="Book Antiqua" pitchFamily="18" charset="0"/>
              </a:rPr>
              <a:t>Digestive system complaints: IBS, 			GERDS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Book Antiqua" pitchFamily="18" charset="0"/>
              </a:rPr>
              <a:t>		- Chronic pain: neck, back, </a:t>
            </a:r>
            <a:r>
              <a:rPr lang="en-US" sz="2800" dirty="0" err="1" smtClean="0">
                <a:latin typeface="Book Antiqua" pitchFamily="18" charset="0"/>
              </a:rPr>
              <a:t>myofascial</a:t>
            </a:r>
            <a:endParaRPr lang="en-US" sz="2800" dirty="0" smtClean="0"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Book Antiqua" pitchFamily="18" charset="0"/>
              </a:rPr>
              <a:t>		- Cardiopulmonary symptoms: palpitations, dizziness, shortness of breath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Book Antiqua" pitchFamily="18" charset="0"/>
              </a:rPr>
              <a:t>		- Conversion symptoms: weakness, imbalance, RSD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Book Antiqua" pitchFamily="18" charset="0"/>
              </a:rPr>
              <a:t>		- Sexual symptoms: PMS, pelvic pain, </a:t>
            </a:r>
            <a:r>
              <a:rPr lang="en-US" sz="2800" dirty="0" err="1" smtClean="0">
                <a:latin typeface="Book Antiqua" pitchFamily="18" charset="0"/>
              </a:rPr>
              <a:t>piriformis</a:t>
            </a:r>
            <a:r>
              <a:rPr lang="en-US" sz="2800" dirty="0" smtClean="0">
                <a:latin typeface="Book Antiqua" pitchFamily="18" charset="0"/>
              </a:rPr>
              <a:t> syndrome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/>
              <a:t>DESNOS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Book Antiqua" pitchFamily="18" charset="0"/>
              </a:rPr>
              <a:t>Alterations in </a:t>
            </a:r>
            <a:r>
              <a:rPr lang="en-US" sz="3600" i="1" dirty="0" smtClean="0">
                <a:latin typeface="Book Antiqua" pitchFamily="18" charset="0"/>
              </a:rPr>
              <a:t>systems of meaning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latin typeface="Book Antiqua" pitchFamily="18" charset="0"/>
              </a:rPr>
              <a:t>		- Despair and hopelessness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latin typeface="Book Antiqua" pitchFamily="18" charset="0"/>
              </a:rPr>
              <a:t>		- Loss of previously sustaining 	beliefs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LESSONS FROM WW I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The helplessness of trench warfare and the predominance of dissociative syndromes 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	(shell shock)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smtClean="0"/>
              <a:t>FERENCZI</a:t>
            </a:r>
            <a:r>
              <a:rPr lang="en-US" sz="2800" smtClean="0"/>
              <a:t> (</a:t>
            </a:r>
            <a:r>
              <a:rPr lang="en-US" sz="2800" i="1" smtClean="0"/>
              <a:t>1919):</a:t>
            </a:r>
            <a:r>
              <a:rPr lang="en-US" sz="2800" smtClean="0"/>
              <a:t> “..Tic..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	An overstrong memory fixation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	on the attitude of the body at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	the moment of … trauma”.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Hysteria and malingering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Low PTSD/shell shock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	incidence in pilots and officers</a:t>
            </a:r>
          </a:p>
        </p:txBody>
      </p:sp>
      <p:pic>
        <p:nvPicPr>
          <p:cNvPr id="4100" name="Picture 4" descr="PAIU1989_140_0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86000"/>
            <a:ext cx="30289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404813"/>
            <a:ext cx="7772400" cy="155575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0" smtClean="0"/>
              <a:t>WW II: TRAUMATIC NEUROSIS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Battle fatigue and bonding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Hypnosis, catharsis and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conscious integration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(Kardiner, Grinker and Spiegel)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 The post WW-II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abandonment of trauma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as a diagnosis</a:t>
            </a:r>
          </a:p>
        </p:txBody>
      </p:sp>
      <p:pic>
        <p:nvPicPr>
          <p:cNvPr id="5124" name="Picture 4" descr="sai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09800"/>
            <a:ext cx="3124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kor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209800"/>
            <a:ext cx="30099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404813"/>
            <a:ext cx="7772400" cy="155575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0" smtClean="0"/>
              <a:t>VIETNAM AND P.T.S.D.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Book Antiqua" pitchFamily="18" charset="0"/>
              </a:rPr>
              <a:t>The role of societal rejection</a:t>
            </a:r>
          </a:p>
          <a:p>
            <a:pPr eaLnBrk="1" hangingPunct="1">
              <a:defRPr/>
            </a:pPr>
            <a:r>
              <a:rPr lang="en-US" sz="2400" dirty="0" smtClean="0">
                <a:latin typeface="Book Antiqua" pitchFamily="18" charset="0"/>
              </a:rPr>
              <a:t>Bonding through “rap groups”</a:t>
            </a:r>
          </a:p>
          <a:p>
            <a:pPr eaLnBrk="1" hangingPunct="1">
              <a:defRPr/>
            </a:pPr>
            <a:r>
              <a:rPr lang="en-US" sz="2400" dirty="0" smtClean="0">
                <a:latin typeface="Book Antiqua" pitchFamily="18" charset="0"/>
              </a:rPr>
              <a:t>1980, THE A.P.A. and P.T.S.D.</a:t>
            </a:r>
          </a:p>
          <a:p>
            <a:pPr eaLnBrk="1" hangingPunct="1">
              <a:defRPr/>
            </a:pPr>
            <a:r>
              <a:rPr lang="en-US" sz="2400" dirty="0" smtClean="0">
                <a:latin typeface="Book Antiqua" pitchFamily="18" charset="0"/>
              </a:rPr>
              <a:t>The women’s movement and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Book Antiqua" pitchFamily="18" charset="0"/>
              </a:rPr>
              <a:t>	gender-based trauma</a:t>
            </a:r>
          </a:p>
        </p:txBody>
      </p:sp>
      <p:pic>
        <p:nvPicPr>
          <p:cNvPr id="6148" name="Picture 4" descr="vietn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743200"/>
            <a:ext cx="3352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TRAUMA IN COMBAT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 Exposure to danger in combat</a:t>
            </a:r>
          </a:p>
          <a:p>
            <a:pPr eaLnBrk="1" hangingPunct="1">
              <a:defRPr/>
            </a:pPr>
            <a:r>
              <a:rPr lang="en-US" smtClean="0"/>
              <a:t> Seeing a buddy wounded or killed</a:t>
            </a:r>
          </a:p>
          <a:p>
            <a:pPr eaLnBrk="1" hangingPunct="1">
              <a:defRPr/>
            </a:pPr>
            <a:r>
              <a:rPr lang="en-US" smtClean="0"/>
              <a:t> Sense of guilt in not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		saving buddy</a:t>
            </a:r>
          </a:p>
          <a:p>
            <a:pPr eaLnBrk="1" hangingPunct="1">
              <a:defRPr/>
            </a:pPr>
            <a:r>
              <a:rPr lang="en-US" smtClean="0"/>
              <a:t> Exposure to horrific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		 wounds/body parts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</p:txBody>
      </p:sp>
      <p:pic>
        <p:nvPicPr>
          <p:cNvPr id="24580" name="Picture 4" descr="myl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429000"/>
            <a:ext cx="36385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frontlines-fuel-of-war-20070712085015738_640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00400"/>
            <a:ext cx="3733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TRAUMA IN COMBAT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Killing or seeing civilian non-combatants killed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 Being wounded in combat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 Exposure to shame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	by superiors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 Exposure to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 I.E.D./Blast concussion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</p:txBody>
      </p:sp>
      <p:pic>
        <p:nvPicPr>
          <p:cNvPr id="25604" name="Picture 4" descr="_39245893_patrol_ap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05200"/>
            <a:ext cx="320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8675" y="339725"/>
            <a:ext cx="7515225" cy="985838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HYPNOSIS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		-</a:t>
            </a:r>
            <a:r>
              <a:rPr lang="en-US" sz="2800" b="1" smtClean="0"/>
              <a:t> </a:t>
            </a:r>
            <a:r>
              <a:rPr lang="en-US" b="1" smtClean="0"/>
              <a:t>FREUD:</a:t>
            </a:r>
            <a:r>
              <a:rPr lang="en-US" sz="2800" b="1" smtClean="0"/>
              <a:t> </a:t>
            </a:r>
            <a:r>
              <a:rPr lang="en-US" b="1" smtClean="0"/>
              <a:t>“…a paralysis produced by the influence of an omnipotent person on a defenseless, impotent subject”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smtClean="0"/>
              <a:t>		- </a:t>
            </a:r>
            <a:r>
              <a:rPr lang="en-US" b="1" smtClean="0"/>
              <a:t>PAVLOV:</a:t>
            </a:r>
            <a:r>
              <a:rPr lang="en-US" sz="2800" b="1" smtClean="0"/>
              <a:t> </a:t>
            </a:r>
            <a:r>
              <a:rPr lang="en-US" sz="3600" b="1" smtClean="0"/>
              <a:t>Animal hypnosis</a:t>
            </a:r>
            <a:r>
              <a:rPr lang="en-US" sz="2800" b="1" smtClean="0"/>
              <a:t> - </a:t>
            </a:r>
            <a:r>
              <a:rPr lang="en-US" b="1" smtClean="0"/>
              <a:t>“…a self-protecting reflex of an inhibitory nature”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smtClean="0"/>
              <a:t>		    - </a:t>
            </a:r>
            <a:r>
              <a:rPr lang="en-US" b="1" smtClean="0"/>
              <a:t>Persistence of reflex motor postures imitating the last position of the limbs before hypnosis ensued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DESNOS in COS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133600"/>
            <a:ext cx="59436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Loss of joy</a:t>
            </a:r>
          </a:p>
          <a:p>
            <a:pPr eaLnBrk="1" hangingPunct="1">
              <a:defRPr/>
            </a:pPr>
            <a:r>
              <a:rPr lang="en-US" sz="3600" smtClean="0"/>
              <a:t> Despair and grief</a:t>
            </a:r>
          </a:p>
          <a:p>
            <a:pPr eaLnBrk="1" hangingPunct="1">
              <a:defRPr/>
            </a:pPr>
            <a:r>
              <a:rPr lang="en-US" sz="3600" smtClean="0"/>
              <a:t> Survivor guilt</a:t>
            </a:r>
          </a:p>
          <a:p>
            <a:pPr eaLnBrk="1" hangingPunct="1">
              <a:defRPr/>
            </a:pPr>
            <a:r>
              <a:rPr lang="en-US" sz="3600" smtClean="0"/>
              <a:t> Yearning for combat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smtClean="0"/>
          </a:p>
          <a:p>
            <a:pPr eaLnBrk="1" hangingPunct="1">
              <a:defRPr/>
            </a:pPr>
            <a:endParaRPr lang="en-US" sz="3600" smtClean="0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3813175" cy="4183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smtClean="0"/>
              <a:t>	</a:t>
            </a:r>
          </a:p>
        </p:txBody>
      </p:sp>
      <p:pic>
        <p:nvPicPr>
          <p:cNvPr id="26629" name="Picture 5" descr="grief210s-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667000"/>
            <a:ext cx="31242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DESNOS in COS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620000" cy="3992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Anger, irritability</a:t>
            </a:r>
          </a:p>
          <a:p>
            <a:pPr eaLnBrk="1" hangingPunct="1">
              <a:defRPr/>
            </a:pPr>
            <a:r>
              <a:rPr lang="en-US" sz="3600" smtClean="0"/>
              <a:t> Mood swings</a:t>
            </a:r>
          </a:p>
          <a:p>
            <a:pPr eaLnBrk="1" hangingPunct="1">
              <a:defRPr/>
            </a:pPr>
            <a:r>
              <a:rPr lang="en-US" sz="3600" smtClean="0"/>
              <a:t> Feelings of  isolation</a:t>
            </a:r>
          </a:p>
          <a:p>
            <a:pPr eaLnBrk="1" hangingPunct="1">
              <a:defRPr/>
            </a:pPr>
            <a:r>
              <a:rPr lang="en-US" sz="3600" smtClean="0"/>
              <a:t> Withdrawal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smtClean="0"/>
          </a:p>
        </p:txBody>
      </p:sp>
      <p:pic>
        <p:nvPicPr>
          <p:cNvPr id="27652" name="Picture 4" descr="r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276600"/>
            <a:ext cx="2971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DESNOS IN COS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84582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 </a:t>
            </a:r>
            <a:r>
              <a:rPr lang="en-US" sz="3600" smtClean="0"/>
              <a:t>Numerous somatic symptoms</a:t>
            </a:r>
          </a:p>
          <a:p>
            <a:pPr eaLnBrk="1" hangingPunct="1">
              <a:defRPr/>
            </a:pPr>
            <a:r>
              <a:rPr lang="en-US" sz="3600" smtClean="0"/>
              <a:t> Reckless behavior /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		risk-taking</a:t>
            </a:r>
          </a:p>
          <a:p>
            <a:pPr eaLnBrk="1" hangingPunct="1">
              <a:defRPr/>
            </a:pPr>
            <a:r>
              <a:rPr lang="en-US" sz="3600" smtClean="0"/>
              <a:t> Aggression / self harm</a:t>
            </a:r>
          </a:p>
          <a:p>
            <a:pPr eaLnBrk="1" hangingPunct="1">
              <a:defRPr/>
            </a:pPr>
            <a:r>
              <a:rPr lang="en-US" sz="3600" smtClean="0"/>
              <a:t> Substance abuse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b="1" smtClean="0"/>
          </a:p>
          <a:p>
            <a:pPr eaLnBrk="1" hangingPunct="1">
              <a:defRPr/>
            </a:pPr>
            <a:endParaRPr lang="en-US" sz="3600" b="1" smtClean="0"/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28676" name="Picture 4" descr="Alcohol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971800"/>
            <a:ext cx="24669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DESNOS IN COS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362200"/>
            <a:ext cx="7620000" cy="3763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Difficulty with relationships</a:t>
            </a:r>
          </a:p>
          <a:p>
            <a:pPr eaLnBrk="1" hangingPunct="1">
              <a:defRPr/>
            </a:pPr>
            <a:r>
              <a:rPr lang="en-US" sz="3600" smtClean="0"/>
              <a:t> Poor work performance</a:t>
            </a:r>
          </a:p>
          <a:p>
            <a:pPr eaLnBrk="1" hangingPunct="1">
              <a:defRPr/>
            </a:pPr>
            <a:r>
              <a:rPr lang="en-US" sz="3600" smtClean="0"/>
              <a:t> Unexplained absences</a:t>
            </a:r>
          </a:p>
          <a:p>
            <a:pPr eaLnBrk="1" hangingPunct="1">
              <a:defRPr/>
            </a:pPr>
            <a:r>
              <a:rPr lang="en-US" sz="3600" smtClean="0"/>
              <a:t> Loss of spirituality</a:t>
            </a:r>
          </a:p>
          <a:p>
            <a:pPr eaLnBrk="1" hangingPunct="1">
              <a:defRPr/>
            </a:pPr>
            <a:endParaRPr lang="en-US" sz="3600" b="1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b="1" smtClean="0"/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29700" name="Picture 4" descr="isola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10000"/>
            <a:ext cx="3124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/>
              <a:t>MTBI IN COS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Post-concussion syndrome:</a:t>
            </a:r>
            <a:r>
              <a:rPr lang="en-US" sz="2800" smtClean="0"/>
              <a:t> 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		? Somatosensory procedural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		memory for experiences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		of the traumatic event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Cognitive impairment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	due to dissociation in 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	trauma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NEJM: Increased incidence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	of PTSD in victims 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	of “concussion”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	due to I.E.D.’s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  <p:pic>
        <p:nvPicPr>
          <p:cNvPr id="30724" name="Picture 4" descr="OCPA-2006-06-14-0829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200400"/>
            <a:ext cx="3714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PHYSICAL SYMPTOMS </a:t>
            </a:r>
            <a:br>
              <a:rPr lang="en-US" smtClean="0"/>
            </a:br>
            <a:r>
              <a:rPr lang="en-US" smtClean="0"/>
              <a:t>IN COS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077200" cy="4373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Bowel symptoms: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		- Cramps and diarrhea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		- Nausea and indigestion (GERDS) </a:t>
            </a:r>
          </a:p>
          <a:p>
            <a:pPr eaLnBrk="1" hangingPunct="1">
              <a:buSzPct val="125000"/>
              <a:buFont typeface="Wingdings" pitchFamily="2" charset="2"/>
              <a:buChar char="§"/>
              <a:defRPr/>
            </a:pPr>
            <a:r>
              <a:rPr lang="en-US" sz="3600" smtClean="0"/>
              <a:t>Shortness of breath </a:t>
            </a:r>
          </a:p>
          <a:p>
            <a:pPr eaLnBrk="1" hangingPunct="1">
              <a:buSzPct val="125000"/>
              <a:buFont typeface="Wingdings" pitchFamily="2" charset="2"/>
              <a:buChar char="§"/>
              <a:defRPr/>
            </a:pPr>
            <a:r>
              <a:rPr lang="en-US" sz="3600" smtClean="0"/>
              <a:t>Palpitations, chest pain</a:t>
            </a:r>
          </a:p>
        </p:txBody>
      </p:sp>
      <p:pic>
        <p:nvPicPr>
          <p:cNvPr id="31748" name="Picture 4" descr="NauseaWork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038600"/>
            <a:ext cx="3733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PHYSICAL SYMPTOMS </a:t>
            </a:r>
            <a:br>
              <a:rPr lang="en-US" smtClean="0"/>
            </a:br>
            <a:r>
              <a:rPr lang="en-US" smtClean="0"/>
              <a:t>IN COS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8077200" cy="36877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Migraines and tension headaches</a:t>
            </a:r>
          </a:p>
          <a:p>
            <a:pPr eaLnBrk="1" hangingPunct="1">
              <a:defRPr/>
            </a:pPr>
            <a:r>
              <a:rPr lang="en-US" sz="3600" smtClean="0"/>
              <a:t>Neck and back pain </a:t>
            </a:r>
          </a:p>
          <a:p>
            <a:pPr eaLnBrk="1" hangingPunct="1">
              <a:defRPr/>
            </a:pPr>
            <a:r>
              <a:rPr lang="en-US" sz="3600" smtClean="0"/>
              <a:t>Chronic fatigue</a:t>
            </a:r>
          </a:p>
          <a:p>
            <a:pPr eaLnBrk="1" hangingPunct="1">
              <a:defRPr/>
            </a:pPr>
            <a:r>
              <a:rPr lang="en-US" sz="3600" smtClean="0"/>
              <a:t>Restless legs / cramps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pic>
        <p:nvPicPr>
          <p:cNvPr id="32772" name="Picture 4" descr="conditions%20treated%20-%20back%20p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276600"/>
            <a:ext cx="32004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THE </a:t>
            </a:r>
            <a:r>
              <a:rPr lang="en-US" smtClean="0"/>
              <a:t>DILEMMA OF KILLING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The history of killing rates in 19</a:t>
            </a:r>
            <a:r>
              <a:rPr lang="en-US" sz="2800" baseline="30000" smtClean="0">
                <a:latin typeface="Book Antiqua" pitchFamily="18" charset="0"/>
              </a:rPr>
              <a:t>th</a:t>
            </a:r>
            <a:r>
              <a:rPr lang="en-US" sz="2800" smtClean="0">
                <a:latin typeface="Book Antiqua" pitchFamily="18" charset="0"/>
              </a:rPr>
              <a:t> century 	warfare: 1-2 shots/minute vs. 50% in practice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The impact rate in firing squads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Gen. Marshall –WWII: 15-20% firing rate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BUT – firing rates in Korea: 55%, in Vietnam: 90-	95%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The effectiveness of operant/classical 	conditioning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The residual legacy of guilt/shame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Book Antiqua" pitchFamily="18" charset="0"/>
              </a:rPr>
              <a:t>		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2400" smtClean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228600"/>
            <a:ext cx="82296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0" dirty="0" smtClean="0">
                <a:latin typeface="Book Antiqua" pitchFamily="18" charset="0"/>
              </a:rPr>
              <a:t>DISSOCIATION: </a:t>
            </a:r>
            <a:br>
              <a:rPr lang="en-US" sz="5400" b="0" dirty="0" smtClean="0">
                <a:latin typeface="Book Antiqua" pitchFamily="18" charset="0"/>
              </a:rPr>
            </a:br>
            <a:r>
              <a:rPr lang="en-US" sz="4800" b="0" dirty="0" smtClean="0">
                <a:latin typeface="Book Antiqua" pitchFamily="18" charset="0"/>
              </a:rPr>
              <a:t/>
            </a:r>
            <a:br>
              <a:rPr lang="en-US" sz="4800" b="0" dirty="0" smtClean="0">
                <a:latin typeface="Book Antiqua" pitchFamily="18" charset="0"/>
              </a:rPr>
            </a:br>
            <a:r>
              <a:rPr lang="en-US" sz="4800" b="0" dirty="0" smtClean="0">
                <a:latin typeface="Book Antiqua" pitchFamily="18" charset="0"/>
              </a:rPr>
              <a:t>The primary expression</a:t>
            </a:r>
            <a:br>
              <a:rPr lang="en-US" sz="4800" b="0" dirty="0" smtClean="0">
                <a:latin typeface="Book Antiqua" pitchFamily="18" charset="0"/>
              </a:rPr>
            </a:br>
            <a:r>
              <a:rPr lang="en-US" sz="4800" b="0" dirty="0" smtClean="0">
                <a:latin typeface="Book Antiqua" pitchFamily="18" charset="0"/>
              </a:rPr>
              <a:t> of DESNOS</a:t>
            </a:r>
            <a:br>
              <a:rPr lang="en-US" sz="4800" b="0" dirty="0" smtClean="0">
                <a:latin typeface="Book Antiqua" pitchFamily="18" charset="0"/>
              </a:rPr>
            </a:br>
            <a:r>
              <a:rPr lang="en-US" sz="4800" b="0" dirty="0" smtClean="0">
                <a:latin typeface="Book Antiqua" pitchFamily="18" charset="0"/>
              </a:rPr>
              <a:t>and Combat Stress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609600"/>
            <a:ext cx="8610600" cy="5334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0" smtClean="0">
                <a:latin typeface="Book Antiqua" pitchFamily="18" charset="0"/>
              </a:rPr>
              <a:t>Dissociation:</a:t>
            </a:r>
            <a:br>
              <a:rPr lang="en-US" b="0" smtClean="0">
                <a:latin typeface="Book Antiqua" pitchFamily="18" charset="0"/>
              </a:rPr>
            </a:br>
            <a:r>
              <a:rPr lang="en-US" b="0" smtClean="0">
                <a:latin typeface="Book Antiqua" pitchFamily="18" charset="0"/>
              </a:rPr>
              <a:t/>
            </a:r>
            <a:br>
              <a:rPr lang="en-US" b="0" smtClean="0">
                <a:latin typeface="Book Antiqua" pitchFamily="18" charset="0"/>
              </a:rPr>
            </a:br>
            <a:r>
              <a:rPr lang="en-US" sz="3600" b="0" smtClean="0">
                <a:latin typeface="Book Antiqua" pitchFamily="18" charset="0"/>
              </a:rPr>
              <a:t>  The perceptual </a:t>
            </a:r>
            <a:br>
              <a:rPr lang="en-US" sz="3600" b="0" smtClean="0">
                <a:latin typeface="Book Antiqua" pitchFamily="18" charset="0"/>
              </a:rPr>
            </a:br>
            <a:r>
              <a:rPr lang="en-US" sz="3600" b="0" smtClean="0">
                <a:latin typeface="Book Antiqua" pitchFamily="18" charset="0"/>
              </a:rPr>
              <a:t>     component of </a:t>
            </a:r>
            <a:br>
              <a:rPr lang="en-US" sz="3600" b="0" smtClean="0">
                <a:latin typeface="Book Antiqua" pitchFamily="18" charset="0"/>
              </a:rPr>
            </a:br>
            <a:r>
              <a:rPr lang="en-US" sz="3600" b="0" smtClean="0">
                <a:latin typeface="Book Antiqua" pitchFamily="18" charset="0"/>
              </a:rPr>
              <a:t>     the freeze </a:t>
            </a:r>
            <a:br>
              <a:rPr lang="en-US" sz="3600" b="0" smtClean="0">
                <a:latin typeface="Book Antiqua" pitchFamily="18" charset="0"/>
              </a:rPr>
            </a:br>
            <a:r>
              <a:rPr lang="en-US" sz="3600" b="0" smtClean="0">
                <a:latin typeface="Book Antiqua" pitchFamily="18" charset="0"/>
              </a:rPr>
              <a:t>     response? </a:t>
            </a:r>
          </a:p>
        </p:txBody>
      </p:sp>
      <p:pic>
        <p:nvPicPr>
          <p:cNvPr id="35843" name="Picture 3" descr="dissoci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33600"/>
            <a:ext cx="449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1722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LESSONS FROM THE WILD: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THE CRITICAL IMPORTANCE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OF DISCHARGING</a:t>
            </a:r>
            <a:br>
              <a:rPr lang="en-US" b="0" smtClean="0"/>
            </a:b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THE FREEZE RESPONSE</a:t>
            </a:r>
          </a:p>
        </p:txBody>
      </p:sp>
    </p:spTree>
  </p:cSld>
  <p:clrMapOvr>
    <a:masterClrMapping/>
  </p:clrMapOvr>
  <p:transition spd="med">
    <p:wip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40005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MANIFESTATIONS </a:t>
            </a:r>
            <a:br>
              <a:rPr lang="en-US" smtClean="0">
                <a:latin typeface="Book Antiqua" pitchFamily="18" charset="0"/>
              </a:rPr>
            </a:br>
            <a:r>
              <a:rPr lang="en-US" smtClean="0">
                <a:latin typeface="Book Antiqua" pitchFamily="18" charset="0"/>
              </a:rPr>
              <a:t>OF DISSOCIATION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71650"/>
            <a:ext cx="7620000" cy="47815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Derealization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Depersonalization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Distorted time perception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Distorted sensory perception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Amnesia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Fugue states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Conversion reaction/hysteria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Dissociative identity disorder</a:t>
            </a:r>
          </a:p>
          <a:p>
            <a:pPr eaLnBrk="1" hangingPunct="1">
              <a:defRPr/>
            </a:pPr>
            <a:endParaRPr lang="en-US" smtClean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71475"/>
            <a:ext cx="8229600" cy="10461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Book Antiqua" pitchFamily="18" charset="0"/>
              </a:rPr>
              <a:t>DISSOCIATION PSYCHOBIOLOGY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7630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SCHORE (2005):…”vagal outflow from the dorsal vagal nucleus …is the psychobiological engine of …dissociation”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…”early trauma expressed as emotional neglect and abuse…predict…dissociation.”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i.e.: Impaired attachment and right O.F.C. development leads to autonomic dysregulation, and the emergence of dorsal vagus freeze/dissociative states</a:t>
            </a:r>
            <a:r>
              <a:rPr lang="en-US" sz="2400" smtClean="0">
                <a:latin typeface="Book Antiqua" pitchFamily="18" charset="0"/>
              </a:rPr>
              <a:t>. </a:t>
            </a:r>
            <a:endParaRPr lang="en-US" smtClean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THE DORSAL VAGUS NERVE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The dorsal vagal complex (DVC)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- The dorsal vagal nucleus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- Primitive, reptilian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- Low O2 utilization</a:t>
            </a:r>
            <a:endParaRPr lang="en-US" smtClean="0">
              <a:latin typeface="Book Antiqua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  <a:cs typeface="Times New Roman" pitchFamily="18" charset="0"/>
              </a:rPr>
              <a:t>		- The dive reflex: apnea, bradycardia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  <a:cs typeface="Times New Roman" pitchFamily="18" charset="0"/>
              </a:rPr>
              <a:t>		- The freeze response, the risk in mammals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  <a:cs typeface="Times New Roman" pitchFamily="18" charset="0"/>
              </a:rPr>
              <a:t>			and “voodoo death”</a:t>
            </a:r>
            <a:endParaRPr lang="en-US" smtClean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600200"/>
            <a:ext cx="7696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latin typeface="Book Antiqua" pitchFamily="18" charset="0"/>
              </a:rPr>
              <a:t>BUT!  </a:t>
            </a:r>
            <a:r>
              <a:rPr lang="en-US" sz="4000" b="0" smtClean="0">
                <a:latin typeface="Book Antiqua" pitchFamily="18" charset="0"/>
              </a:rPr>
              <a:t>The dorsal vagal/freeze theory does not explain the occurrence of high sympathetic-dominant dissociative states:</a:t>
            </a:r>
            <a:endParaRPr lang="en-US" sz="4000" b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77724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Book Antiqua" pitchFamily="18" charset="0"/>
              </a:rPr>
              <a:t>Homicidal dissociation </a:t>
            </a:r>
          </a:p>
          <a:p>
            <a:pPr eaLnBrk="1" hangingPunct="1">
              <a:defRPr/>
            </a:pPr>
            <a:r>
              <a:rPr lang="en-US" sz="3600" smtClean="0">
                <a:latin typeface="Book Antiqua" pitchFamily="18" charset="0"/>
              </a:rPr>
              <a:t>“Berserker” behavior in combat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smtClean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55663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Book Antiqua" pitchFamily="18" charset="0"/>
              </a:rPr>
              <a:t>DISSOCIATION STRUCTURE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1650"/>
            <a:ext cx="8458200" cy="45529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smtClean="0">
                <a:latin typeface="Book Antiqua" pitchFamily="18" charset="0"/>
              </a:rPr>
              <a:t>A capsule, compartment or state of perception composed of the varied procedural memories of the experiences of a past traumatic event where a freeze response occurred without a freeze discharge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smtClean="0">
                <a:latin typeface="Book Antiqua" pitchFamily="18" charset="0"/>
              </a:rPr>
              <a:t>		</a:t>
            </a:r>
          </a:p>
          <a:p>
            <a:pPr eaLnBrk="1" hangingPunct="1">
              <a:defRPr/>
            </a:pPr>
            <a:endParaRPr lang="en-US" sz="2800" smtClean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650" y="274638"/>
            <a:ext cx="7515225" cy="9017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Book Antiqua" pitchFamily="18" charset="0"/>
              </a:rPr>
              <a:t>THE DISSOCIATION CAPSULE IS COMPOSED OF: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Somatosensory messages and motor 	actions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Autonomic states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Emotions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Endorphinergic alteration of perception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Emotion linked declarative memory</a:t>
            </a:r>
            <a:r>
              <a:rPr lang="en-US" sz="3600" i="1" smtClean="0">
                <a:latin typeface="Book Antiqua" pitchFamily="18" charset="0"/>
              </a:rPr>
              <a:t>			ALL SPECIFIC TO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i="1" smtClean="0">
                <a:latin typeface="Book Antiqua" pitchFamily="18" charset="0"/>
              </a:rPr>
              <a:t>THE TRAUMATIC EXPERIENCE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smtClean="0"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smtClean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66725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Book Antiqua" pitchFamily="18" charset="0"/>
              </a:rPr>
              <a:t>FEATURES OF THE DISSOCIATIVE CAPSULE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90725"/>
            <a:ext cx="8002588" cy="39163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4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smtClean="0">
                <a:latin typeface="Book Antiqua" pitchFamily="18" charset="0"/>
              </a:rPr>
              <a:t>Capsules consist of procedural memories for the </a:t>
            </a:r>
            <a:r>
              <a:rPr lang="en-US" sz="4000" u="sng" smtClean="0">
                <a:latin typeface="Book Antiqua" pitchFamily="18" charset="0"/>
              </a:rPr>
              <a:t>past </a:t>
            </a:r>
            <a:r>
              <a:rPr lang="en-US" sz="4000" smtClean="0">
                <a:latin typeface="Book Antiqua" pitchFamily="18" charset="0"/>
              </a:rPr>
              <a:t>trauma, but are perceived as being </a:t>
            </a:r>
            <a:r>
              <a:rPr lang="en-US" sz="4000" u="sng" smtClean="0">
                <a:latin typeface="Book Antiqua" pitchFamily="18" charset="0"/>
              </a:rPr>
              <a:t>present</a:t>
            </a:r>
            <a:r>
              <a:rPr lang="en-US" sz="4000" smtClean="0">
                <a:latin typeface="Book Antiqua" pitchFamily="18" charset="0"/>
              </a:rPr>
              <a:t>, and are therefore </a:t>
            </a:r>
            <a:r>
              <a:rPr lang="en-US" sz="4000" u="sng" smtClean="0">
                <a:latin typeface="Book Antiqua" pitchFamily="18" charset="0"/>
              </a:rPr>
              <a:t>dissociative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84163"/>
            <a:ext cx="7772400" cy="10239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Book Antiqua" pitchFamily="18" charset="0"/>
              </a:rPr>
              <a:t>EXAMPLES OF CAPSULE PROCEDRAL MEMORIES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4525"/>
            <a:ext cx="8229600" cy="42116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Pain, numbness, dizziness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Tremor, tics, paralysis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Nausea, cramps, palpitations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Anxiety, terror, shame, rage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Flashbacks, nightmares or intrusive 	thoughts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127125"/>
            <a:ext cx="77724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latin typeface="Book Antiqua" pitchFamily="18" charset="0"/>
              </a:rPr>
              <a:t>The Dissociative Capsule is brought into conscious awareness (the present moment) by external representative cues or internal kindled memories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127125"/>
            <a:ext cx="77724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latin typeface="Book Antiqua" pitchFamily="18" charset="0"/>
              </a:rPr>
              <a:t>The size, specificity and strength of a Dissociative Capsule depend upon the intensity or repetitive experience of the trauma that caused 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FREEZE/IMMOBILIZATION</a:t>
            </a:r>
            <a:br>
              <a:rPr lang="en-US" b="0" smtClean="0"/>
            </a:br>
            <a:r>
              <a:rPr lang="en-US" b="0" smtClean="0"/>
              <a:t>AND SURVIVAL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 BABY CHICKS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					    NOT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IMMOBILIZED          IMMOBILIZED      IMMOBILIZED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SPONTANEOUS			                            FORCED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  RECOVERY					      RECOVERY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     BEST		    INTERMEDIATE              WORST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DROWNING	       DROWNING             DROWNING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 SURVIVAL                 SURVIVAL                SURVIVAL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2209800" y="1752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4495800" y="182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6248400" y="16002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1066800" y="3352800"/>
            <a:ext cx="76200" cy="3048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1066800" y="4572000"/>
            <a:ext cx="76200" cy="3048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7924800" y="3124200"/>
            <a:ext cx="76200" cy="457200"/>
          </a:xfrm>
          <a:prstGeom prst="down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7924800" y="4724400"/>
            <a:ext cx="76200" cy="3048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4419600" y="3276600"/>
            <a:ext cx="152400" cy="1676400"/>
          </a:xfrm>
          <a:prstGeom prst="downArrow">
            <a:avLst>
              <a:gd name="adj1" fmla="val 50000"/>
              <a:gd name="adj2" fmla="val 2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143000"/>
            <a:ext cx="7772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latin typeface="Book Antiqua" pitchFamily="18" charset="0"/>
              </a:rPr>
              <a:t>The number of one’s Dissociative capsules is determined by the sum total of one’s cumulative life traumas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990600"/>
            <a:ext cx="77724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latin typeface="Book Antiqua" pitchFamily="18" charset="0"/>
              </a:rPr>
              <a:t>The more the number of Dissociative Capsules, the less time one is able to spend in consciousness (the present moment)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THE PRESENT MOMENT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077200" cy="46291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1-10 second period of the awareness of “now”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A “lived story”</a:t>
            </a:r>
            <a:endParaRPr lang="en-US" sz="2800" i="1" smtClean="0">
              <a:latin typeface="Book Antiqua" pitchFamily="18" charset="0"/>
            </a:endParaRP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Background feelings from the body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Autobiographical memory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Changing internal and external perceptions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Concepts of time, intentionality, shifting 	emotional tone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A measure of consciousness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Our changing sense of self</a:t>
            </a:r>
          </a:p>
          <a:p>
            <a:pPr eaLnBrk="1" hangingPunct="1">
              <a:defRPr/>
            </a:pPr>
            <a:endParaRPr lang="en-US" sz="2800" i="1" smtClean="0">
              <a:latin typeface="Book Antiqua" pitchFamily="18" charset="0"/>
            </a:endParaRPr>
          </a:p>
          <a:p>
            <a:pPr eaLnBrk="1" hangingPunct="1">
              <a:defRPr/>
            </a:pPr>
            <a:endParaRPr lang="en-US" sz="2800" smtClean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smtClean="0">
                <a:latin typeface="Book Antiqua" pitchFamily="18" charset="0"/>
              </a:rPr>
              <a:t>THE SELF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752600"/>
            <a:ext cx="76962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Book Antiqua" pitchFamily="18" charset="0"/>
              </a:rPr>
              <a:t>Antonio Domasio –</a:t>
            </a:r>
          </a:p>
          <a:p>
            <a:pPr eaLnBrk="1" hangingPunct="1">
              <a:defRPr/>
            </a:pPr>
            <a:r>
              <a:rPr lang="en-US" sz="4000" smtClean="0">
                <a:latin typeface="Book Antiqua" pitchFamily="18" charset="0"/>
              </a:rPr>
              <a:t> “The embodied mind”:</a:t>
            </a:r>
          </a:p>
          <a:p>
            <a:pPr eaLnBrk="1" hangingPunct="1">
              <a:defRPr/>
            </a:pPr>
            <a:r>
              <a:rPr lang="en-US" sz="4000" smtClean="0">
                <a:latin typeface="Book Antiqua" pitchFamily="18" charset="0"/>
              </a:rPr>
              <a:t>Somatic sensations (feelings) of the present moment superimposed on our autobiographical memory and our anticipated future</a:t>
            </a:r>
            <a:endParaRPr lang="en-US" sz="4000" i="1" smtClean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2"/>
          <p:cNvSpPr>
            <a:spLocks noChangeArrowheads="1"/>
          </p:cNvSpPr>
          <p:nvPr/>
        </p:nvSpPr>
        <p:spPr bwMode="auto">
          <a:xfrm>
            <a:off x="533400" y="228600"/>
            <a:ext cx="28956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508125" y="33242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736725" y="657225"/>
            <a:ext cx="100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3429000" y="2209800"/>
            <a:ext cx="2514600" cy="1905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latin typeface="Book Antiqua" pitchFamily="18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657600" y="2943225"/>
            <a:ext cx="2057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>
              <a:latin typeface="Book Antiqua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657600" y="2971800"/>
            <a:ext cx="198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>
              <a:latin typeface="Book Antiqua" pitchFamily="18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657600" y="2819400"/>
            <a:ext cx="2209800" cy="711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hlink"/>
                </a:solidFill>
                <a:latin typeface="Book Antiqua" pitchFamily="18" charset="0"/>
              </a:rPr>
              <a:t>THE PRESENT</a:t>
            </a:r>
            <a:r>
              <a:rPr lang="en-US" sz="1200" b="1">
                <a:solidFill>
                  <a:schemeClr val="hlink"/>
                </a:solidFill>
                <a:latin typeface="Book Antiqua" pitchFamily="18" charset="0"/>
              </a:rPr>
              <a:t> </a:t>
            </a:r>
            <a:r>
              <a:rPr lang="en-US" sz="2000" b="1">
                <a:solidFill>
                  <a:schemeClr val="hlink"/>
                </a:solidFill>
                <a:latin typeface="Book Antiqua" pitchFamily="18" charset="0"/>
              </a:rPr>
              <a:t>MOMENT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429000" y="10382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Book Antiqua" pitchFamily="18" charset="0"/>
              </a:rPr>
              <a:t>AUTONOMIC CUES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505200" y="1524000"/>
            <a:ext cx="2057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Book Antiqua" pitchFamily="18" charset="0"/>
              </a:rPr>
              <a:t>SOMATOSENSORY CUES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038600" y="236220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accent1"/>
                </a:solidFill>
                <a:latin typeface="Book Antiqua" pitchFamily="18" charset="0"/>
              </a:rPr>
              <a:t>LIMBIC CUES</a:t>
            </a:r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1828800" y="4343400"/>
            <a:ext cx="30480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2209800" y="60198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Book Antiqua" pitchFamily="18" charset="0"/>
              </a:rPr>
              <a:t>        </a:t>
            </a:r>
            <a:r>
              <a:rPr lang="en-US" b="1" u="sng">
                <a:solidFill>
                  <a:schemeClr val="tx2"/>
                </a:solidFill>
                <a:latin typeface="Book Antiqua" pitchFamily="18" charset="0"/>
              </a:rPr>
              <a:t>SHAME</a:t>
            </a:r>
          </a:p>
          <a:p>
            <a:r>
              <a:rPr lang="en-US" b="1">
                <a:solidFill>
                  <a:schemeClr val="tx2"/>
                </a:solidFill>
                <a:latin typeface="Book Antiqua" pitchFamily="18" charset="0"/>
              </a:rPr>
              <a:t>            </a:t>
            </a:r>
            <a:endParaRPr lang="en-US" b="1" u="sng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1447800" y="327660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>
              <a:latin typeface="Book Antiqua" pitchFamily="18" charset="0"/>
            </a:endParaRP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1524000" y="37338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>
              <a:latin typeface="Book Antiqua" pitchFamily="18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6172200" y="381000"/>
            <a:ext cx="2971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Book Antiqua" pitchFamily="18" charset="0"/>
              </a:rPr>
              <a:t>THE STRUCTURE AND RELATIONSHIPS OF DISSOCIATIVE CAPSULES</a:t>
            </a:r>
          </a:p>
        </p:txBody>
      </p:sp>
      <p:sp>
        <p:nvSpPr>
          <p:cNvPr id="51217" name="Oval 17"/>
          <p:cNvSpPr>
            <a:spLocks noChangeArrowheads="1"/>
          </p:cNvSpPr>
          <p:nvPr/>
        </p:nvSpPr>
        <p:spPr bwMode="auto">
          <a:xfrm>
            <a:off x="4572000" y="2819400"/>
            <a:ext cx="4572000" cy="403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51218" name="Oval 18"/>
          <p:cNvSpPr>
            <a:spLocks noChangeArrowheads="1"/>
          </p:cNvSpPr>
          <p:nvPr/>
        </p:nvSpPr>
        <p:spPr bwMode="auto">
          <a:xfrm>
            <a:off x="2971800" y="0"/>
            <a:ext cx="2971800" cy="2743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5943600" y="54864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chemeClr val="tx2"/>
                </a:solidFill>
                <a:latin typeface="Book Antiqua" pitchFamily="18" charset="0"/>
              </a:rPr>
              <a:t>INCEST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3886200" y="1981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chemeClr val="tx2"/>
                </a:solidFill>
                <a:latin typeface="Book Antiqua" pitchFamily="18" charset="0"/>
              </a:rPr>
              <a:t>MVA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1447800" y="1981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chemeClr val="tx2"/>
                </a:solidFill>
                <a:latin typeface="Book Antiqua" pitchFamily="18" charset="0"/>
              </a:rPr>
              <a:t>INJURY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2667000" y="44958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>
              <a:latin typeface="Book Antiqua" pitchFamily="18" charset="0"/>
            </a:endParaRP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1295400" y="3733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5105400" y="3629025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5410200" y="3781425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5486400" y="3248025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5105400" y="3352800"/>
            <a:ext cx="34798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>
                <a:solidFill>
                  <a:schemeClr val="tx2"/>
                </a:solidFill>
                <a:latin typeface="Book Antiqua" pitchFamily="18" charset="0"/>
              </a:rPr>
              <a:t>PROCEDURAL MEMORY</a:t>
            </a:r>
          </a:p>
          <a:p>
            <a:pPr algn="ctr"/>
            <a:r>
              <a:rPr lang="en-US" b="1" u="sng">
                <a:solidFill>
                  <a:schemeClr val="tx2"/>
                </a:solidFill>
                <a:latin typeface="Book Antiqua" pitchFamily="18" charset="0"/>
              </a:rPr>
              <a:t>CUES</a:t>
            </a:r>
          </a:p>
          <a:p>
            <a:pPr algn="ctr"/>
            <a:r>
              <a:rPr lang="en-US" b="1">
                <a:latin typeface="Book Antiqua" pitchFamily="18" charset="0"/>
              </a:rPr>
              <a:t>- SOMATOSENSORY</a:t>
            </a:r>
          </a:p>
          <a:p>
            <a:pPr algn="ctr">
              <a:buFontTx/>
              <a:buChar char="-"/>
            </a:pPr>
            <a:r>
              <a:rPr lang="en-US" sz="1600" b="1">
                <a:latin typeface="Book Antiqua" pitchFamily="18" charset="0"/>
              </a:rPr>
              <a:t>LIMBIC/EMOTIONAL</a:t>
            </a:r>
          </a:p>
          <a:p>
            <a:pPr algn="ctr">
              <a:buFontTx/>
              <a:buChar char="-"/>
            </a:pPr>
            <a:r>
              <a:rPr lang="en-US" sz="1600" b="1">
                <a:latin typeface="Book Antiqua" pitchFamily="18" charset="0"/>
              </a:rPr>
              <a:t>AUTONOMIC </a:t>
            </a:r>
          </a:p>
          <a:p>
            <a:pPr algn="ctr"/>
            <a:r>
              <a:rPr lang="en-US" sz="1600" b="1">
                <a:latin typeface="Book Antiqua" pitchFamily="18" charset="0"/>
              </a:rPr>
              <a:t>- EMOTION-LINKED</a:t>
            </a:r>
          </a:p>
          <a:p>
            <a:pPr algn="ctr"/>
            <a:r>
              <a:rPr lang="en-US" sz="1600" b="1">
                <a:latin typeface="Book Antiqua" pitchFamily="18" charset="0"/>
              </a:rPr>
              <a:t>              DECLARATIVE MEMORY</a:t>
            </a: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3413125" y="46196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u="sng">
              <a:latin typeface="Book Antiqua" pitchFamily="18" charset="0"/>
            </a:endParaRP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2171700" y="4648200"/>
            <a:ext cx="2368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u="sng">
                <a:latin typeface="Book Antiqua" pitchFamily="18" charset="0"/>
              </a:rPr>
              <a:t>PROCEDURAL</a:t>
            </a:r>
            <a:r>
              <a:rPr lang="en-US" sz="1400" b="1" u="sng">
                <a:solidFill>
                  <a:schemeClr val="bg2"/>
                </a:solidFill>
                <a:latin typeface="Book Antiqua" pitchFamily="18" charset="0"/>
              </a:rPr>
              <a:t> </a:t>
            </a:r>
            <a:r>
              <a:rPr lang="en-US" sz="1400" b="1" u="sng">
                <a:latin typeface="Book Antiqua" pitchFamily="18" charset="0"/>
              </a:rPr>
              <a:t>MEMORY</a:t>
            </a:r>
          </a:p>
          <a:p>
            <a:pPr algn="ctr"/>
            <a:r>
              <a:rPr lang="en-US" sz="1400" b="1" u="sng">
                <a:latin typeface="Book Antiqua" pitchFamily="18" charset="0"/>
              </a:rPr>
              <a:t>CUES</a:t>
            </a:r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3352800" y="4495800"/>
            <a:ext cx="24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200">
              <a:latin typeface="Book Antiqua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1914525" y="5181600"/>
            <a:ext cx="2581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Book Antiqua" pitchFamily="18" charset="0"/>
              </a:rPr>
              <a:t>- </a:t>
            </a:r>
            <a:r>
              <a:rPr lang="en-US" sz="1200" b="1">
                <a:latin typeface="Book Antiqua" pitchFamily="18" charset="0"/>
              </a:rPr>
              <a:t>AUTONOMIC</a:t>
            </a:r>
          </a:p>
          <a:p>
            <a:pPr algn="ctr"/>
            <a:r>
              <a:rPr lang="en-US" sz="1200" b="1">
                <a:latin typeface="Book Antiqua" pitchFamily="18" charset="0"/>
              </a:rPr>
              <a:t>- LIMBIC/EMOTIONAL</a:t>
            </a:r>
          </a:p>
          <a:p>
            <a:pPr algn="ctr"/>
            <a:r>
              <a:rPr lang="en-US" sz="1200" b="1">
                <a:latin typeface="Book Antiqua" pitchFamily="18" charset="0"/>
              </a:rPr>
              <a:t>- EMOTION - LINKED</a:t>
            </a:r>
          </a:p>
          <a:p>
            <a:pPr algn="ctr"/>
            <a:r>
              <a:rPr lang="en-US" sz="1200" b="1">
                <a:latin typeface="Book Antiqua" pitchFamily="18" charset="0"/>
              </a:rPr>
              <a:t>            DECLARATIVE MEMORY</a:t>
            </a: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2921000" y="304800"/>
            <a:ext cx="29972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u="sng">
                <a:latin typeface="Book Antiqua" pitchFamily="18" charset="0"/>
              </a:rPr>
              <a:t>PROCEDURAL </a:t>
            </a:r>
          </a:p>
          <a:p>
            <a:pPr algn="ctr"/>
            <a:r>
              <a:rPr lang="en-US" sz="1400" b="1" u="sng">
                <a:latin typeface="Book Antiqua" pitchFamily="18" charset="0"/>
              </a:rPr>
              <a:t>MEMORY CUES</a:t>
            </a:r>
          </a:p>
          <a:p>
            <a:pPr algn="ctr"/>
            <a:r>
              <a:rPr lang="en-US" sz="1400" b="1">
                <a:latin typeface="Book Antiqua" pitchFamily="18" charset="0"/>
              </a:rPr>
              <a:t>- SOMATOSENSORY</a:t>
            </a:r>
          </a:p>
          <a:p>
            <a:pPr algn="ctr"/>
            <a:r>
              <a:rPr lang="en-US" sz="1400" b="1">
                <a:latin typeface="Book Antiqua" pitchFamily="18" charset="0"/>
              </a:rPr>
              <a:t>- LIMBIC/EMOTIONAL</a:t>
            </a:r>
          </a:p>
          <a:p>
            <a:pPr algn="ctr"/>
            <a:r>
              <a:rPr lang="en-US" sz="1400" b="1">
                <a:latin typeface="Book Antiqua" pitchFamily="18" charset="0"/>
              </a:rPr>
              <a:t>- AU TONOMIC</a:t>
            </a:r>
          </a:p>
          <a:p>
            <a:pPr algn="ctr"/>
            <a:r>
              <a:rPr lang="en-US" sz="1400" b="1">
                <a:latin typeface="Book Antiqua" pitchFamily="18" charset="0"/>
              </a:rPr>
              <a:t>- EMOTION-LINKED</a:t>
            </a:r>
          </a:p>
          <a:p>
            <a:pPr algn="ctr"/>
            <a:r>
              <a:rPr lang="en-US" sz="1400" b="1">
                <a:latin typeface="Book Antiqua" pitchFamily="18" charset="0"/>
              </a:rPr>
              <a:t>             DECLARATIVE MEMORY</a:t>
            </a:r>
          </a:p>
          <a:p>
            <a:pPr algn="ctr"/>
            <a:endParaRPr lang="en-US" sz="1400" b="1" u="sng">
              <a:latin typeface="Book Antiqua" pitchFamily="18" charset="0"/>
            </a:endParaRPr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>
            <a:off x="457200" y="400050"/>
            <a:ext cx="2819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u="sng">
                <a:latin typeface="Book Antiqua" pitchFamily="18" charset="0"/>
              </a:rPr>
              <a:t>PROCEDURAL</a:t>
            </a:r>
          </a:p>
          <a:p>
            <a:pPr algn="ctr"/>
            <a:r>
              <a:rPr lang="en-US" sz="1400" b="1" u="sng">
                <a:latin typeface="Book Antiqua" pitchFamily="18" charset="0"/>
              </a:rPr>
              <a:t>MEMORY CUES</a:t>
            </a:r>
          </a:p>
          <a:p>
            <a:pPr algn="ctr">
              <a:buFontTx/>
              <a:buChar char="-"/>
            </a:pPr>
            <a:r>
              <a:rPr lang="en-US" sz="1400" b="1">
                <a:latin typeface="Book Antiqua" pitchFamily="18" charset="0"/>
              </a:rPr>
              <a:t>SOMATOSENSORY</a:t>
            </a:r>
          </a:p>
          <a:p>
            <a:pPr algn="ctr">
              <a:buFontTx/>
              <a:buChar char="-"/>
            </a:pPr>
            <a:r>
              <a:rPr lang="en-US" sz="1400" b="1">
                <a:latin typeface="Book Antiqua" pitchFamily="18" charset="0"/>
              </a:rPr>
              <a:t>LIMBIC/EMOTIONAL</a:t>
            </a:r>
          </a:p>
          <a:p>
            <a:pPr algn="ctr"/>
            <a:r>
              <a:rPr lang="en-US" sz="1400" b="1">
                <a:latin typeface="Book Antiqua" pitchFamily="18" charset="0"/>
              </a:rPr>
              <a:t>-AUTONOMIC</a:t>
            </a:r>
          </a:p>
          <a:p>
            <a:pPr algn="ctr"/>
            <a:r>
              <a:rPr lang="en-US" sz="1400" b="1">
                <a:latin typeface="Book Antiqua" pitchFamily="18" charset="0"/>
              </a:rPr>
              <a:t>- EMOTION-LINKED DECLARATIVE MEMORY</a:t>
            </a:r>
          </a:p>
        </p:txBody>
      </p:sp>
      <p:sp>
        <p:nvSpPr>
          <p:cNvPr id="51234" name="Oval 34"/>
          <p:cNvSpPr>
            <a:spLocks noChangeArrowheads="1"/>
          </p:cNvSpPr>
          <p:nvPr/>
        </p:nvSpPr>
        <p:spPr bwMode="auto">
          <a:xfrm>
            <a:off x="381000" y="2743200"/>
            <a:ext cx="32766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1600200" y="3962400"/>
            <a:ext cx="89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b="1" u="sng">
              <a:solidFill>
                <a:schemeClr val="tx2"/>
              </a:solidFill>
              <a:latin typeface="Book Antiqua" pitchFamily="18" charset="0"/>
            </a:endParaRPr>
          </a:p>
          <a:p>
            <a:pPr algn="ctr"/>
            <a:r>
              <a:rPr lang="en-US" b="1" u="sng">
                <a:solidFill>
                  <a:schemeClr val="tx2"/>
                </a:solidFill>
                <a:latin typeface="Book Antiqua" pitchFamily="18" charset="0"/>
              </a:rPr>
              <a:t>GRIEF</a:t>
            </a:r>
          </a:p>
        </p:txBody>
      </p:sp>
      <p:sp>
        <p:nvSpPr>
          <p:cNvPr id="51236" name="Text Box 36"/>
          <p:cNvSpPr txBox="1">
            <a:spLocks noChangeArrowheads="1"/>
          </p:cNvSpPr>
          <p:nvPr/>
        </p:nvSpPr>
        <p:spPr bwMode="auto">
          <a:xfrm>
            <a:off x="838200" y="2819400"/>
            <a:ext cx="2103438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u="sng">
                <a:latin typeface="Book Antiqua" pitchFamily="18" charset="0"/>
              </a:rPr>
              <a:t>PROCEDURAL</a:t>
            </a:r>
          </a:p>
          <a:p>
            <a:pPr algn="ctr"/>
            <a:r>
              <a:rPr lang="en-US" sz="1400" b="1" u="sng">
                <a:latin typeface="Book Antiqua" pitchFamily="18" charset="0"/>
              </a:rPr>
              <a:t>MEMORY CUES</a:t>
            </a:r>
          </a:p>
          <a:p>
            <a:pPr algn="ctr">
              <a:buFontTx/>
              <a:buChar char="-"/>
            </a:pPr>
            <a:endParaRPr lang="en-US" sz="1200" b="1">
              <a:latin typeface="Book Antiqua" pitchFamily="18" charset="0"/>
            </a:endParaRPr>
          </a:p>
          <a:p>
            <a:pPr algn="ctr">
              <a:buFontTx/>
              <a:buChar char="-"/>
            </a:pPr>
            <a:r>
              <a:rPr lang="en-US" sz="1200" b="1">
                <a:latin typeface="Book Antiqua" pitchFamily="18" charset="0"/>
              </a:rPr>
              <a:t>AUTONOMIC</a:t>
            </a:r>
          </a:p>
          <a:p>
            <a:pPr algn="ctr">
              <a:buFontTx/>
              <a:buChar char="-"/>
            </a:pPr>
            <a:r>
              <a:rPr lang="en-US" sz="1200" b="1">
                <a:latin typeface="Book Antiqua" pitchFamily="18" charset="0"/>
              </a:rPr>
              <a:t>LIMBIC/EMOTIONAL</a:t>
            </a:r>
          </a:p>
          <a:p>
            <a:pPr algn="ctr">
              <a:buFontTx/>
              <a:buChar char="-"/>
            </a:pPr>
            <a:r>
              <a:rPr lang="en-US" sz="1200" b="1">
                <a:latin typeface="Book Antiqua" pitchFamily="18" charset="0"/>
              </a:rPr>
              <a:t>EMOTIONA-LINKED </a:t>
            </a:r>
          </a:p>
          <a:p>
            <a:pPr algn="ctr"/>
            <a:r>
              <a:rPr lang="en-US" sz="1200" b="1">
                <a:latin typeface="Book Antiqua" pitchFamily="18" charset="0"/>
              </a:rPr>
              <a:t>DECLARATIVE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81000" y="3810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 smtClean="0">
                <a:latin typeface="Book Antiqua" pitchFamily="18" charset="0"/>
              </a:rPr>
              <a:t>What implications does the Dissociative Capsule have for healing trauma?</a:t>
            </a:r>
            <a:br>
              <a:rPr lang="en-US" sz="4000" b="0" dirty="0" smtClean="0">
                <a:latin typeface="Book Antiqua" pitchFamily="18" charset="0"/>
              </a:rPr>
            </a:br>
            <a:r>
              <a:rPr lang="en-US" sz="4000" b="0" dirty="0" smtClean="0">
                <a:latin typeface="Book Antiqua" pitchFamily="18" charset="0"/>
              </a:rPr>
              <a:t/>
            </a:r>
            <a:br>
              <a:rPr lang="en-US" sz="4000" b="0" dirty="0" smtClean="0">
                <a:latin typeface="Book Antiqua" pitchFamily="18" charset="0"/>
              </a:rPr>
            </a:br>
            <a:r>
              <a:rPr lang="en-US" sz="4000" b="0" dirty="0" smtClean="0">
                <a:latin typeface="Book Antiqua" pitchFamily="18" charset="0"/>
              </a:rPr>
              <a:t>To heal trauma </a:t>
            </a:r>
            <a:br>
              <a:rPr lang="en-US" sz="4000" b="0" dirty="0" smtClean="0">
                <a:latin typeface="Book Antiqua" pitchFamily="18" charset="0"/>
              </a:rPr>
            </a:br>
            <a:r>
              <a:rPr lang="en-US" sz="4000" b="0" dirty="0" smtClean="0">
                <a:latin typeface="Book Antiqua" pitchFamily="18" charset="0"/>
              </a:rPr>
              <a:t>we must extinguish </a:t>
            </a:r>
            <a:br>
              <a:rPr lang="en-US" sz="4000" b="0" dirty="0" smtClean="0">
                <a:latin typeface="Book Antiqua" pitchFamily="18" charset="0"/>
              </a:rPr>
            </a:br>
            <a:r>
              <a:rPr lang="en-US" sz="4000" b="0" dirty="0" smtClean="0">
                <a:latin typeface="Book Antiqua" pitchFamily="18" charset="0"/>
              </a:rPr>
              <a:t>posttraumatic </a:t>
            </a:r>
            <a:br>
              <a:rPr lang="en-US" sz="4000" b="0" dirty="0" smtClean="0">
                <a:latin typeface="Book Antiqua" pitchFamily="18" charset="0"/>
              </a:rPr>
            </a:br>
            <a:r>
              <a:rPr lang="en-US" sz="4000" b="0" dirty="0" smtClean="0">
                <a:latin typeface="Book Antiqua" pitchFamily="18" charset="0"/>
              </a:rPr>
              <a:t>procedural memory cues</a:t>
            </a:r>
            <a:r>
              <a:rPr lang="en-US" sz="4000" dirty="0" smtClean="0">
                <a:latin typeface="Book Antiqu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838200"/>
            <a:ext cx="7772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0" smtClean="0">
                <a:latin typeface="Book Antiqua" pitchFamily="18" charset="0"/>
              </a:rPr>
              <a:t>AND YOU CAN’T DO</a:t>
            </a:r>
            <a:br>
              <a:rPr lang="en-US" sz="5400" b="0" smtClean="0">
                <a:latin typeface="Book Antiqua" pitchFamily="18" charset="0"/>
              </a:rPr>
            </a:br>
            <a:r>
              <a:rPr lang="en-US" sz="5400" b="0" smtClean="0">
                <a:latin typeface="Book Antiqua" pitchFamily="18" charset="0"/>
              </a:rPr>
              <a:t/>
            </a:r>
            <a:br>
              <a:rPr lang="en-US" sz="5400" b="0" smtClean="0">
                <a:latin typeface="Book Antiqua" pitchFamily="18" charset="0"/>
              </a:rPr>
            </a:br>
            <a:r>
              <a:rPr lang="en-US" sz="5400" b="0" smtClean="0">
                <a:latin typeface="Book Antiqua" pitchFamily="18" charset="0"/>
              </a:rPr>
              <a:t> THAT WITH WORDS </a:t>
            </a:r>
            <a:br>
              <a:rPr lang="en-US" sz="5400" b="0" smtClean="0">
                <a:latin typeface="Book Antiqua" pitchFamily="18" charset="0"/>
              </a:rPr>
            </a:br>
            <a:r>
              <a:rPr lang="en-US" sz="5400" b="0" smtClean="0">
                <a:latin typeface="Book Antiqua" pitchFamily="18" charset="0"/>
              </a:rPr>
              <a:t/>
            </a:r>
            <a:br>
              <a:rPr lang="en-US" sz="5400" b="0" smtClean="0">
                <a:latin typeface="Book Antiqua" pitchFamily="18" charset="0"/>
              </a:rPr>
            </a:br>
            <a:r>
              <a:rPr lang="en-US" sz="5400" b="0" smtClean="0">
                <a:latin typeface="Book Antiqua" pitchFamily="18" charset="0"/>
              </a:rPr>
              <a:t>ALONE!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609600"/>
            <a:ext cx="7772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latin typeface="Book Antiqua" pitchFamily="18" charset="0"/>
              </a:rPr>
              <a:t>THE CONCEPT OF BRAIN PLASTICITY HAS UNIQUE APPLICATION TO THE STUDY OF TRAUMA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latin typeface="Book Antiqua" pitchFamily="18" charset="0"/>
              </a:rPr>
              <a:t>BRAIN NEUROPLASTCITY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906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latin typeface="Book Antiqua" pitchFamily="18" charset="0"/>
              </a:rPr>
              <a:t>1965: Hippocampal neurogenesis from 	stem cells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latin typeface="Book Antiqua" pitchFamily="18" charset="0"/>
              </a:rPr>
              <a:t>1980’s: rat brain weight increased with 	labyrinth exercise, blocked by stress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latin typeface="Book Antiqua" pitchFamily="18" charset="0"/>
              </a:rPr>
              <a:t>1990’s: Hippocampus, possible frontal 	cortex neurogenesis, decreased in 	stress/depression d/t cortisol but improved 	with treatment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latin typeface="Book Antiqua" pitchFamily="18" charset="0"/>
              </a:rPr>
              <a:t>2000’s: influence of “rewiring” – increased 	circuits, brain size: Einstein’s brain, Cab 	driver’s brains. Rewiring may play 	primary role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smtClean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smtClean="0">
                <a:latin typeface="Book Antiqua" pitchFamily="18" charset="0"/>
              </a:rPr>
              <a:t>BRAIN PLASTICITY:</a:t>
            </a:r>
            <a:br>
              <a:rPr lang="en-US" sz="4000" b="0" smtClean="0">
                <a:latin typeface="Book Antiqua" pitchFamily="18" charset="0"/>
              </a:rPr>
            </a:br>
            <a:r>
              <a:rPr lang="en-US" sz="4000" b="0" smtClean="0">
                <a:latin typeface="Book Antiqua" pitchFamily="18" charset="0"/>
              </a:rPr>
              <a:t>REMAPPING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latin typeface="Book Antiqua" pitchFamily="18" charset="0"/>
              </a:rPr>
              <a:t>The concept of brain maps: compensatory remapping of cortex to assume lost function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- Activation of occipital (visual) cortex in blind subjects reading Braille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- Cutting nerve, amputating parts of body: adjacent cortex assumes function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- Remapping in cochlear implants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- Webbed finger anomaly: remapping with separation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- Brain maps enlarge with practice, then shrink with refinement/precision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ANIMALS THAT DO NOT DISCHARGE THE FREEZE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smtClean="0">
                <a:latin typeface="Book Antiqua" pitchFamily="18" charset="0"/>
              </a:rPr>
              <a:t>Laboratory animals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smtClean="0">
                <a:latin typeface="Book Antiqua" pitchFamily="18" charset="0"/>
              </a:rPr>
              <a:t>Domestic animals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smtClean="0">
                <a:latin typeface="Book Antiqua" pitchFamily="18" charset="0"/>
              </a:rPr>
              <a:t>Zoo animals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smtClean="0">
                <a:latin typeface="Book Antiqua" pitchFamily="18" charset="0"/>
              </a:rPr>
              <a:t>Human animals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600" smtClean="0"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i="1" smtClean="0">
                <a:latin typeface="Book Antiqua" pitchFamily="18" charset="0"/>
              </a:rPr>
              <a:t>		Q: WHAT DO THESE ANIMALS HAVE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i="1" smtClean="0">
                <a:latin typeface="Book Antiqua" pitchFamily="18" charset="0"/>
              </a:rPr>
              <a:t>IN COMMON?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i="1" smtClean="0">
                <a:latin typeface="Book Antiqua" pitchFamily="18" charset="0"/>
              </a:rPr>
              <a:t>A: THEY ALL LIVE IN A CAGE!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133600"/>
            <a:ext cx="31210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latin typeface="Book Antiqua" pitchFamily="18" charset="0"/>
              </a:rPr>
              <a:t>LEARNED NON-USE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Diminished limb function with prolonged 	immobilization or paralysis: the 	“dissociated limb”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Taub: paralyzed limb in stroke or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deafferentation improved with 	immobilization of </a:t>
            </a:r>
            <a:r>
              <a:rPr lang="en-US" i="1" smtClean="0">
                <a:latin typeface="Book Antiqua" pitchFamily="18" charset="0"/>
              </a:rPr>
              <a:t>opposite</a:t>
            </a:r>
            <a:r>
              <a:rPr lang="en-US" smtClean="0">
                <a:latin typeface="Book Antiqua" pitchFamily="18" charset="0"/>
              </a:rPr>
              <a:t> limb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Ramachandran: use of mirror box in RSD, 	phantom limb pain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0" smtClean="0">
                <a:latin typeface="Book Antiqua" pitchFamily="18" charset="0"/>
              </a:rPr>
              <a:t>NEUROPLASTICITY IN TRAUMA: </a:t>
            </a:r>
            <a:br>
              <a:rPr lang="en-US" sz="3600" b="0" smtClean="0">
                <a:latin typeface="Book Antiqua" pitchFamily="18" charset="0"/>
              </a:rPr>
            </a:br>
            <a:r>
              <a:rPr lang="en-US" sz="3600" b="0" smtClean="0">
                <a:latin typeface="Book Antiqua" pitchFamily="18" charset="0"/>
              </a:rPr>
              <a:t>THE PLASTICITY PARADOX</a:t>
            </a: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i="1" smtClean="0">
                <a:latin typeface="Book Antiqua" pitchFamily="18" charset="0"/>
              </a:rPr>
              <a:t>Kindling</a:t>
            </a:r>
            <a:r>
              <a:rPr lang="en-US" sz="2800" smtClean="0">
                <a:latin typeface="Book Antiqua" pitchFamily="18" charset="0"/>
              </a:rPr>
              <a:t> may cause harmful remapping through 	incorporation of similar trauma cues: long 	term potentiation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Impaired hippocampal neurogenesis in 	childhood trauma: attention and memory 	deficits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Impaired neuronal development of orbitofrontal 	cortex in impaired infant attunement 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Somatic dissociation and conversion hysteria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smtClean="0">
                <a:latin typeface="Book Antiqua" pitchFamily="18" charset="0"/>
              </a:rPr>
              <a:t>NATURE  VIA  NURTURE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The role of the epigenome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Obesity in the grandfather predicts 	shortened life span in the grandson.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Poor maternal diet predicts increased 	heart disease in the child.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? A cause for apparent “epidemics” of 	genetic diseases.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0" smtClean="0">
                <a:latin typeface="Book Antiqua" pitchFamily="18" charset="0"/>
              </a:rPr>
              <a:t>NEUROPLASTICITY</a:t>
            </a:r>
            <a:br>
              <a:rPr lang="en-US" sz="3200" b="0" smtClean="0">
                <a:latin typeface="Book Antiqua" pitchFamily="18" charset="0"/>
              </a:rPr>
            </a:br>
            <a:r>
              <a:rPr lang="en-US" sz="3200" b="0" smtClean="0">
                <a:latin typeface="Book Antiqua" pitchFamily="18" charset="0"/>
              </a:rPr>
              <a:t>IN ADDICTION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Most addictive drugs trigger release of </a:t>
            </a:r>
            <a:r>
              <a:rPr lang="en-US" sz="2400" i="1" smtClean="0">
                <a:latin typeface="Book Antiqua" pitchFamily="18" charset="0"/>
              </a:rPr>
              <a:t>dopamine</a:t>
            </a:r>
            <a:r>
              <a:rPr lang="en-US" sz="2400" smtClean="0">
                <a:latin typeface="Book Antiqua" pitchFamily="18" charset="0"/>
              </a:rPr>
              <a:t> by the ventral tegmentum, activating the pleasure center, the </a:t>
            </a:r>
            <a:r>
              <a:rPr lang="en-US" sz="2400" i="1" smtClean="0">
                <a:latin typeface="Book Antiqua" pitchFamily="18" charset="0"/>
              </a:rPr>
              <a:t>nucleus accumbans (</a:t>
            </a:r>
            <a:r>
              <a:rPr lang="en-US" sz="2400" smtClean="0">
                <a:latin typeface="Book Antiqua" pitchFamily="18" charset="0"/>
              </a:rPr>
              <a:t>opiates, cocaine, amphetamines, nicotine, alcohol). Cannabis probably mimics and replaces </a:t>
            </a:r>
            <a:r>
              <a:rPr lang="en-US" sz="2400" i="1" smtClean="0">
                <a:latin typeface="Book Antiqua" pitchFamily="18" charset="0"/>
              </a:rPr>
              <a:t>endogenous cannabinoids. </a:t>
            </a:r>
            <a:r>
              <a:rPr lang="en-US" sz="2400" smtClean="0">
                <a:latin typeface="Book Antiqua" pitchFamily="18" charset="0"/>
              </a:rPr>
              <a:t>Benzodiazepines and alcohol also affect GABA neurotransmitter systems. </a:t>
            </a:r>
          </a:p>
          <a:p>
            <a:pPr eaLnBrk="1" hangingPunct="1">
              <a:defRPr/>
            </a:pPr>
            <a:r>
              <a:rPr lang="en-US" sz="2400" smtClean="0">
                <a:latin typeface="Book Antiqua" pitchFamily="18" charset="0"/>
              </a:rPr>
              <a:t>Giving a hormone/neurotransmitter exogenously “shuts down” production by the body/brain, creates need for more exogenous input and addiction because of neurotransmitter receptor site sensitization.</a:t>
            </a:r>
            <a:endParaRPr lang="en-US" sz="2400" i="1" smtClean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400050"/>
            <a:ext cx="7848600" cy="15811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smtClean="0">
                <a:latin typeface="Book Antiqua" pitchFamily="18" charset="0"/>
              </a:rPr>
              <a:t>CHILDHOOD TRAUMA AND DISEASE IN ADULT LIFE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Felitti, AJPM, 1998: </a:t>
            </a:r>
            <a:r>
              <a:rPr lang="en-US" sz="2800" u="sng" smtClean="0">
                <a:latin typeface="Book Antiqua" pitchFamily="18" charset="0"/>
              </a:rPr>
              <a:t>THE ACE STUDY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Graded correlation between severity of childhood trauma (adverse life experiences), and the leading causes of death: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- Heart disease, stroke, cancer, COPD, 	fractures, liver disease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- Obesity, alcoholism and other addictions, 	suicide, depression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- Dramatic reduction in longevity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smtClean="0">
                <a:latin typeface="Book Antiqua" pitchFamily="18" charset="0"/>
              </a:rPr>
              <a:t>NEUROPLASTICITY AND HEALING TRAUMA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Therapy rewires the brain and takes time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Regulatory skills restore homeostasis, 	reduce 	serum cortisol, restore the hippocampus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Mindfulness and attunement skills inhibit the 	amygdala, enlarge frontal cortex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Fear extinction of traumatic memory cues 	inhibits kindling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Empowerment replaces helplessness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Increased frontal cortex, hippocampus in 	meditation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latin typeface="Book Antiqua" pitchFamily="18" charset="0"/>
              </a:rPr>
              <a:t>THE KEY INGREDIENT IN HEALING TRAUMA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057400"/>
            <a:ext cx="7391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Book Antiqua" pitchFamily="18" charset="0"/>
              </a:rPr>
              <a:t>Extinguishing </a:t>
            </a:r>
          </a:p>
          <a:p>
            <a:pPr eaLnBrk="1" hangingPunct="1">
              <a:defRPr/>
            </a:pPr>
            <a:r>
              <a:rPr lang="en-US" sz="4000" smtClean="0">
                <a:latin typeface="Book Antiqua" pitchFamily="18" charset="0"/>
              </a:rPr>
              <a:t>the Dissociative Capsule by </a:t>
            </a:r>
          </a:p>
          <a:p>
            <a:pPr eaLnBrk="1" hangingPunct="1">
              <a:defRPr/>
            </a:pPr>
            <a:r>
              <a:rPr lang="en-US" sz="4000" smtClean="0">
                <a:latin typeface="Book Antiqua" pitchFamily="18" charset="0"/>
              </a:rPr>
              <a:t>down-regulating the amygdala during imaginal exposure </a:t>
            </a:r>
          </a:p>
          <a:p>
            <a:pPr eaLnBrk="1" hangingPunct="1">
              <a:defRPr/>
            </a:pPr>
            <a:r>
              <a:rPr lang="en-US" sz="4000" smtClean="0">
                <a:latin typeface="Book Antiqua" pitchFamily="18" charset="0"/>
              </a:rPr>
              <a:t>to its contents.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latin typeface="Book Antiqua" pitchFamily="18" charset="0"/>
              </a:rPr>
              <a:t>TRAUMA THERAPY:</a:t>
            </a:r>
            <a:br>
              <a:rPr lang="en-US" b="0" smtClean="0">
                <a:latin typeface="Book Antiqua" pitchFamily="18" charset="0"/>
              </a:rPr>
            </a:br>
            <a:r>
              <a:rPr lang="en-US" sz="3200" b="0" smtClean="0">
                <a:latin typeface="Book Antiqua" pitchFamily="18" charset="0"/>
              </a:rPr>
              <a:t>THEORETICAL CONSIDERATIONS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Extinction of conditioned cues: accessing memory while inhibiting the amygdala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- </a:t>
            </a:r>
            <a:r>
              <a:rPr lang="en-US" sz="2400" smtClean="0">
                <a:latin typeface="Book Antiqua" pitchFamily="18" charset="0"/>
              </a:rPr>
              <a:t>The power of ritual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- </a:t>
            </a:r>
            <a:r>
              <a:rPr lang="en-US" sz="2400" smtClean="0">
                <a:latin typeface="Book Antiqua" pitchFamily="18" charset="0"/>
              </a:rPr>
              <a:t>Integrating the cerebral hemispheres</a:t>
            </a:r>
            <a:endParaRPr lang="en-US" sz="2800" smtClean="0"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- </a:t>
            </a:r>
            <a:r>
              <a:rPr lang="en-US" sz="2400" smtClean="0">
                <a:latin typeface="Book Antiqua" pitchFamily="18" charset="0"/>
              </a:rPr>
              <a:t>Empowerment through affirmation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Reconsolidation of memory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 “Completion” of defense/escape: the freeze discharge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 Restoring homeostasis</a:t>
            </a:r>
          </a:p>
          <a:p>
            <a:pPr eaLnBrk="1" hangingPunct="1">
              <a:defRPr/>
            </a:pPr>
            <a:r>
              <a:rPr lang="en-US" sz="2800" smtClean="0">
                <a:latin typeface="Book Antiqua" pitchFamily="18" charset="0"/>
              </a:rPr>
              <a:t>Transformation and wisdom through meaning</a:t>
            </a:r>
          </a:p>
          <a:p>
            <a:pPr eaLnBrk="1" hangingPunct="1">
              <a:defRPr/>
            </a:pPr>
            <a:endParaRPr lang="en-US" sz="2800" smtClean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latin typeface="Book Antiqua" pitchFamily="18" charset="0"/>
              </a:rPr>
              <a:t>THE DILEMMA OF</a:t>
            </a:r>
            <a:br>
              <a:rPr lang="en-US" b="0" smtClean="0">
                <a:latin typeface="Book Antiqua" pitchFamily="18" charset="0"/>
              </a:rPr>
            </a:br>
            <a:r>
              <a:rPr lang="en-US" b="0" smtClean="0">
                <a:latin typeface="Book Antiqua" pitchFamily="18" charset="0"/>
              </a:rPr>
              <a:t>PHARMACOTHERAPY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6588"/>
            <a:ext cx="7696200" cy="4219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smtClean="0">
                <a:latin typeface="Book Antiqua" pitchFamily="18" charset="0"/>
              </a:rPr>
              <a:t>Treating a bipolar syndrome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smtClean="0">
                <a:latin typeface="Book Antiqua" pitchFamily="18" charset="0"/>
              </a:rPr>
              <a:t>Reciprocal side effects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smtClean="0">
                <a:latin typeface="Book Antiqua" pitchFamily="18" charset="0"/>
              </a:rPr>
              <a:t>Side effects become traumatic cues or triggers, perpetuate kindling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smtClean="0">
                <a:latin typeface="Book Antiqua" pitchFamily="18" charset="0"/>
              </a:rPr>
              <a:t>Narcotics in chronic pain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600" smtClean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latin typeface="Book Antiqua" pitchFamily="18" charset="0"/>
              </a:rPr>
              <a:t>TRAUMA THERAPY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Book Antiqua" pitchFamily="18" charset="0"/>
              </a:rPr>
              <a:t>Psychotherapy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</a:t>
            </a:r>
            <a:r>
              <a:rPr lang="en-US" sz="2800" smtClean="0">
                <a:latin typeface="Book Antiqua" pitchFamily="18" charset="0"/>
              </a:rPr>
              <a:t>- Cognitive/behavioral therapy: most thoroughly evaluated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- Exposure therapies: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	</a:t>
            </a:r>
            <a:r>
              <a:rPr lang="en-US" sz="2400" smtClean="0">
                <a:latin typeface="Book Antiqua" pitchFamily="18" charset="0"/>
              </a:rPr>
              <a:t>- Imaginal exposure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Book Antiqua" pitchFamily="18" charset="0"/>
              </a:rPr>
              <a:t>			- In-vivo exposure</a:t>
            </a:r>
            <a:endParaRPr lang="en-US" sz="280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	</a:t>
            </a:r>
            <a:r>
              <a:rPr lang="en-US" sz="2400" smtClean="0">
                <a:latin typeface="Book Antiqua" pitchFamily="18" charset="0"/>
              </a:rPr>
              <a:t>- Systematic desensitization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Book Antiqua" pitchFamily="18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Book Antiqua" pitchFamily="18" charset="0"/>
              </a:rPr>
              <a:t>		</a:t>
            </a:r>
            <a:r>
              <a:rPr lang="en-US" sz="2800" smtClean="0">
                <a:latin typeface="Book Antiqua" pitchFamily="18" charset="0"/>
              </a:rPr>
              <a:t>- Best for arousal and anxiety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- Less effective for avoidance and dissociation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- ? Long-term efficacy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ENDORPHINS IN TRAUMA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Book Antiqua" pitchFamily="18" charset="0"/>
              </a:rPr>
              <a:t>Released in arousal: stress-induced 	analgesia (SIA) 	</a:t>
            </a:r>
          </a:p>
          <a:p>
            <a:pPr eaLnBrk="1" hangingPunct="1">
              <a:defRPr/>
            </a:pPr>
            <a:r>
              <a:rPr lang="en-US" sz="3600" smtClean="0">
                <a:latin typeface="Book Antiqua" pitchFamily="18" charset="0"/>
              </a:rPr>
              <a:t>Inhibits ministering to wound, self-care, 	allows continued fight/flight behavior</a:t>
            </a:r>
          </a:p>
          <a:p>
            <a:pPr eaLnBrk="1" hangingPunct="1">
              <a:defRPr/>
            </a:pPr>
            <a:r>
              <a:rPr lang="en-US" sz="3600" smtClean="0">
                <a:latin typeface="Book Antiqua" pitchFamily="18" charset="0"/>
              </a:rPr>
              <a:t>Mediates the freeze response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</a:t>
            </a:r>
            <a:r>
              <a:rPr lang="en-US" sz="2800" smtClean="0">
                <a:latin typeface="Book Antiqua" pitchFamily="18" charset="0"/>
              </a:rPr>
              <a:t>- Analgesia inhibits pain behavior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- Immobility promotes survival  				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smtClean="0"/>
              <a:t>			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84163"/>
            <a:ext cx="7772400" cy="1008062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latin typeface="Book Antiqua" pitchFamily="18" charset="0"/>
              </a:rPr>
              <a:t>TRAUMA THERAPY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Book Antiqua" pitchFamily="18" charset="0"/>
              </a:rPr>
              <a:t>Reconnecting with the body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smtClean="0">
                <a:latin typeface="Book Antiqua" pitchFamily="18" charset="0"/>
              </a:rPr>
              <a:t>		</a:t>
            </a:r>
            <a:r>
              <a:rPr lang="en-US" sz="3600" smtClean="0">
                <a:latin typeface="Book Antiqua" pitchFamily="18" charset="0"/>
              </a:rPr>
              <a:t>- </a:t>
            </a:r>
            <a:r>
              <a:rPr lang="en-US" smtClean="0">
                <a:latin typeface="Book Antiqua" pitchFamily="18" charset="0"/>
              </a:rPr>
              <a:t>Somatic dissociation and the felt sense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- The use of movement therapy: Yoga, dance, balance, equestrian therapy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- The use of therapeutic body work and exercise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- The use of artistic media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- Biofeedback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latin typeface="Book Antiqua" pitchFamily="18" charset="0"/>
              </a:rPr>
              <a:t>GUIDED IMAGERY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Used in almost all techniques  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Deriving the SUD’s scale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Accessing the memory to be extinguished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Manipulating the memory through imaginal reversal  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Facilitating the felt sense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latin typeface="Book Antiqua" pitchFamily="18" charset="0"/>
              </a:rPr>
              <a:t>SOMATIC EXPERIENCING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Accessing the felt sense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Tracking through “pendulation”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Elicitation of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somatic/sensorimotor/autonomic responses: the freeze discharge</a:t>
            </a:r>
          </a:p>
          <a:p>
            <a:pPr eaLnBrk="1" hangingPunct="1">
              <a:defRPr/>
            </a:pPr>
            <a:r>
              <a:rPr lang="en-US" smtClean="0">
                <a:latin typeface="Book Antiqua" pitchFamily="18" charset="0"/>
              </a:rPr>
              <a:t>Concepts of completion/uncoupling/extinction</a:t>
            </a:r>
          </a:p>
          <a:p>
            <a:pPr eaLnBrk="1" hangingPunct="1">
              <a:defRPr/>
            </a:pPr>
            <a:endParaRPr lang="en-US" smtClean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0" dirty="0" smtClean="0">
                <a:latin typeface="Book Antiqua" pitchFamily="18" charset="0"/>
              </a:rPr>
              <a:t>ENERGY PSYCHOLOGY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smtClean="0">
                <a:latin typeface="Book Antiqua" pitchFamily="18" charset="0"/>
              </a:rPr>
              <a:t>Thought field therapy(T.F.T.), 	Emotional Freedom Technique (E.F.T.), Healing Touch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smtClean="0">
                <a:latin typeface="Book Antiqua" pitchFamily="18" charset="0"/>
              </a:rPr>
              <a:t>		*  </a:t>
            </a:r>
            <a:r>
              <a:rPr lang="en-US" smtClean="0">
                <a:latin typeface="Book Antiqua" pitchFamily="18" charset="0"/>
              </a:rPr>
              <a:t>Use of SUD’S scale</a:t>
            </a:r>
            <a:endParaRPr lang="en-US" sz="360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smtClean="0">
                <a:latin typeface="Book Antiqua" pitchFamily="18" charset="0"/>
              </a:rPr>
              <a:t>  		*  </a:t>
            </a:r>
            <a:r>
              <a:rPr lang="en-US" smtClean="0">
                <a:latin typeface="Book Antiqua" pitchFamily="18" charset="0"/>
              </a:rPr>
              <a:t>Affirmative statements, meridian tapping, humming, vocalization, eye movements and imaging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* Mode of action: Empowerment, integrating the hemispheres, ritual, extinction, homeostasis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0263" y="274638"/>
            <a:ext cx="7513637" cy="11334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0" dirty="0" smtClean="0">
                <a:latin typeface="Book Antiqua" pitchFamily="18" charset="0"/>
              </a:rPr>
              <a:t>EMDR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05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 </a:t>
            </a:r>
            <a:r>
              <a:rPr lang="en-US" smtClean="0">
                <a:latin typeface="Book Antiqua" pitchFamily="18" charset="0"/>
              </a:rPr>
              <a:t>Use of the SUD’S scale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Book Antiqua" pitchFamily="18" charset="0"/>
              </a:rPr>
              <a:t> Alternating eye movements, auditory or tactile stimuli linked to imagery of the trauma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Book Antiqua" pitchFamily="18" charset="0"/>
              </a:rPr>
              <a:t>Positive and negative cognitions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Book Antiqua" pitchFamily="18" charset="0"/>
              </a:rPr>
              <a:t>The REM connection: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- Processing arousal memory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- Memory consolidation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>
                <a:latin typeface="Book Antiqua" pitchFamily="18" charset="0"/>
              </a:rPr>
              <a:t>		- Cerebellar-cingulate connection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Book Antiqua" pitchFamily="18" charset="0"/>
              </a:rPr>
              <a:t>Affirmation, ritual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BRAINSPOTTING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Slowly passing a pointer around the peripheral 	field of the patient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Close observation for subtle motor responses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Intense focus on the “brain spot”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Elicitation of memory, emotional response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Relationship to boundary concepts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Relationship to eye position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Role of intense attunement in therapeutic effect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latin typeface="Book Antiqua" pitchFamily="18" charset="0"/>
              </a:rPr>
              <a:t>NEUROFEEDBACK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924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Driving the brain into the present moment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Comparison to deep mindful meditation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latin typeface="Book Antiqua" pitchFamily="18" charset="0"/>
              </a:rPr>
              <a:t>Applicable conditions: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Book Antiqua" pitchFamily="18" charset="0"/>
              </a:rPr>
              <a:t>		</a:t>
            </a:r>
            <a:r>
              <a:rPr lang="en-US" sz="2800" smtClean="0">
                <a:latin typeface="Book Antiqua" pitchFamily="18" charset="0"/>
              </a:rPr>
              <a:t>- ADD/ADHD, OCD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- Addictions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- Criminal behavior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- Fibromyalgia/CFS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- Mood disorders, PTSD, anxiety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- Somatization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Book Antiqua" pitchFamily="18" charset="0"/>
              </a:rPr>
              <a:t>		-  MTBI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Book Antiqua" pitchFamily="18" charset="0"/>
              </a:rPr>
              <a:t>		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066800"/>
            <a:ext cx="77724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0" dirty="0" smtClean="0">
                <a:latin typeface="Book Antiqua" pitchFamily="18" charset="0"/>
              </a:rPr>
              <a:t>The role of </a:t>
            </a:r>
            <a:br>
              <a:rPr lang="en-US" sz="6000" b="0" dirty="0" smtClean="0">
                <a:latin typeface="Book Antiqua" pitchFamily="18" charset="0"/>
              </a:rPr>
            </a:br>
            <a:r>
              <a:rPr lang="en-US" sz="6000" b="0" dirty="0" smtClean="0">
                <a:latin typeface="Book Antiqua" pitchFamily="18" charset="0"/>
              </a:rPr>
              <a:t>cognitive meaning </a:t>
            </a:r>
            <a:br>
              <a:rPr lang="en-US" sz="6000" b="0" dirty="0" smtClean="0">
                <a:latin typeface="Book Antiqua" pitchFamily="18" charset="0"/>
              </a:rPr>
            </a:br>
            <a:r>
              <a:rPr lang="en-US" sz="6000" b="0" dirty="0" smtClean="0">
                <a:latin typeface="Book Antiqua" pitchFamily="18" charset="0"/>
              </a:rPr>
              <a:t>and the acquisition</a:t>
            </a:r>
            <a:br>
              <a:rPr lang="en-US" sz="6000" b="0" dirty="0" smtClean="0">
                <a:latin typeface="Book Antiqua" pitchFamily="18" charset="0"/>
              </a:rPr>
            </a:br>
            <a:r>
              <a:rPr lang="en-US" sz="6000" b="0" dirty="0" smtClean="0">
                <a:latin typeface="Book Antiqua" pitchFamily="18" charset="0"/>
              </a:rPr>
              <a:t> of wisdom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latin typeface="Book Antiqua" pitchFamily="18" charset="0"/>
              </a:rPr>
              <a:t>TRANSFORMATION AND</a:t>
            </a:r>
            <a:br>
              <a:rPr lang="en-US" b="0" dirty="0" smtClean="0">
                <a:latin typeface="Book Antiqua" pitchFamily="18" charset="0"/>
              </a:rPr>
            </a:br>
            <a:r>
              <a:rPr lang="en-US" b="0" dirty="0" smtClean="0">
                <a:latin typeface="Book Antiqua" pitchFamily="18" charset="0"/>
              </a:rPr>
              <a:t>WISDOM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929563" cy="3973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/>
              <a:t>1.  </a:t>
            </a:r>
            <a:r>
              <a:rPr lang="en-US" smtClean="0">
                <a:latin typeface="Book Antiqua" pitchFamily="18" charset="0"/>
              </a:rPr>
              <a:t>The recognition and management of uncertainties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Book Antiqua" pitchFamily="18" charset="0"/>
              </a:rPr>
              <a:t>2.  The integration of affect and cognition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Book Antiqua" pitchFamily="18" charset="0"/>
              </a:rPr>
              <a:t>3.  The recognition and acceptance of human limitations, including the finitude of life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smtClean="0">
                <a:latin typeface="Book Antiqua" pitchFamily="18" charset="0"/>
              </a:rPr>
              <a:t>	i.e.: </a:t>
            </a:r>
            <a:r>
              <a:rPr lang="en-US" b="1" i="1" smtClean="0">
                <a:latin typeface="Book Antiqua" pitchFamily="18" charset="0"/>
              </a:rPr>
              <a:t>LIFE IN THE PRESENT MOMENT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965</TotalTime>
  <Words>1839</Words>
  <Application>Microsoft Office PowerPoint</Application>
  <PresentationFormat>On-screen Show (4:3)</PresentationFormat>
  <Paragraphs>666</Paragraphs>
  <Slides>98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99" baseType="lpstr">
      <vt:lpstr>Stream</vt:lpstr>
      <vt:lpstr> DISSOCIATION THEORY, NEUROPLASTICITY  AND THE HEALING OF COMBAT STRESS  ROBERT SCAER, M.D. scaermdpc@msn.com www.traumasoma.com</vt:lpstr>
      <vt:lpstr>THE ROOTS OF  TRAUMATIZATION:   A THREAT  TO SURVIVAL IN THE FACE OF HELPLESSNESS   THE FIGHT/FLIGHT/FREEZE RESPONSE </vt:lpstr>
      <vt:lpstr>TERROR –  Fear in the face of helplessness</vt:lpstr>
      <vt:lpstr>THE FREEZE RESPONSE</vt:lpstr>
      <vt:lpstr>HYPNOSIS</vt:lpstr>
      <vt:lpstr>LESSONS FROM THE WILD:  THE CRITICAL IMPORTANCE  OF DISCHARGING  THE FREEZE RESPONSE</vt:lpstr>
      <vt:lpstr>FREEZE/IMMOBILIZATION AND SURVIVAL</vt:lpstr>
      <vt:lpstr>ANIMALS THAT DO NOT DISCHARGE THE FREEZE</vt:lpstr>
      <vt:lpstr>ENDORPHINS IN TRAUMA</vt:lpstr>
      <vt:lpstr>MEMORY MECHANISMS  IN TRAUMA</vt:lpstr>
      <vt:lpstr>MEMORY IN TRAUMA</vt:lpstr>
      <vt:lpstr>CONDITIONING IN TRAUMA</vt:lpstr>
      <vt:lpstr>Slide 13</vt:lpstr>
      <vt:lpstr>Slide 14</vt:lpstr>
      <vt:lpstr>KINDLING</vt:lpstr>
      <vt:lpstr>The key to trauma: The retention of traumatic procedural memories through fear-conditioning and kindling</vt:lpstr>
      <vt:lpstr>THE DILEMMA OF TRAUMA</vt:lpstr>
      <vt:lpstr>THE TRAUMA STRUCTURE</vt:lpstr>
      <vt:lpstr>COGNITIVE DEFICITS: P.T.S.D.</vt:lpstr>
      <vt:lpstr>RESILIENCY vs. VULNERABILITY TO TRAUMA</vt:lpstr>
      <vt:lpstr>THE ROLE OF DEVELOPMENTAL NEUROBIOLOGY IN RESILIENCE TO TRAUMA</vt:lpstr>
      <vt:lpstr>THE EXPERIENCE-BASED DEVELOPMENT OF THE BRAIN</vt:lpstr>
      <vt:lpstr>PERINATAL STRESS: RATS</vt:lpstr>
      <vt:lpstr>MATERNAL CARE:  LICKING/GROOMING (L/G)</vt:lpstr>
      <vt:lpstr>MATERNAL CARE: LICKING/GROOMING (L/G)</vt:lpstr>
      <vt:lpstr>THE EXPERIENCE-BASED DEVELOPMENT OF  PERSONALITY</vt:lpstr>
      <vt:lpstr>PROCEDURAL LEARNING, PERSONALITY AND PSYCHOPATHOLOGY</vt:lpstr>
      <vt:lpstr>PROCEDURAL LEARNING, PERSONALITY AND PSYCHOPATHOLOGY</vt:lpstr>
      <vt:lpstr>THE SYMPTOMS OF TRAUMA: DSM-IV</vt:lpstr>
      <vt:lpstr>ADDITIONAL SYMPTOMS  OF TRAUMA</vt:lpstr>
      <vt:lpstr>LATE (COMORBID) TRAUMA SYNDROMES</vt:lpstr>
      <vt:lpstr>PTSD  IS THE TIP OF THE  TRAUMA  ICEBERG</vt:lpstr>
      <vt:lpstr>THE HISTORY OF TRAUMA  AND DISSOCIATION IN PSYCHIATRY</vt:lpstr>
      <vt:lpstr>THE AGE OF HYSTERIA</vt:lpstr>
      <vt:lpstr>CHARCOT AND THE SALPÊTRIÈRE</vt:lpstr>
      <vt:lpstr>JANET AND DISSOCIATION</vt:lpstr>
      <vt:lpstr>HYPNOSIS</vt:lpstr>
      <vt:lpstr>DISORDERS OF EXTREME STRESS, N.0.S. (DESNOS)</vt:lpstr>
      <vt:lpstr>DISORDERS OF  EXTREME STRESS (DESNOS)</vt:lpstr>
      <vt:lpstr>DESNOS</vt:lpstr>
      <vt:lpstr>DESNOS</vt:lpstr>
      <vt:lpstr>DESNOS</vt:lpstr>
      <vt:lpstr>DESNOS</vt:lpstr>
      <vt:lpstr>DESNOS</vt:lpstr>
      <vt:lpstr>LESSONS FROM WW I</vt:lpstr>
      <vt:lpstr>WW II: TRAUMATIC NEUROSIS</vt:lpstr>
      <vt:lpstr>VIETNAM AND P.T.S.D.</vt:lpstr>
      <vt:lpstr>TRAUMA IN COMBAT</vt:lpstr>
      <vt:lpstr>TRAUMA IN COMBAT</vt:lpstr>
      <vt:lpstr>DESNOS in COS</vt:lpstr>
      <vt:lpstr>DESNOS in COS</vt:lpstr>
      <vt:lpstr>DESNOS IN COS</vt:lpstr>
      <vt:lpstr>DESNOS IN COS</vt:lpstr>
      <vt:lpstr>MTBI IN COS</vt:lpstr>
      <vt:lpstr>PHYSICAL SYMPTOMS  IN COS</vt:lpstr>
      <vt:lpstr>PHYSICAL SYMPTOMS  IN COS</vt:lpstr>
      <vt:lpstr>THE DILEMMA OF KILLING</vt:lpstr>
      <vt:lpstr>DISSOCIATION:   The primary expression  of DESNOS and Combat Stress</vt:lpstr>
      <vt:lpstr>Dissociation:    The perceptual       component of       the freeze       response? </vt:lpstr>
      <vt:lpstr>MANIFESTATIONS  OF DISSOCIATION</vt:lpstr>
      <vt:lpstr>DISSOCIATION PSYCHOBIOLOGY</vt:lpstr>
      <vt:lpstr>THE DORSAL VAGUS NERVE</vt:lpstr>
      <vt:lpstr>BUT!  The dorsal vagal/freeze theory does not explain the occurrence of high sympathetic-dominant dissociative states:</vt:lpstr>
      <vt:lpstr>DISSOCIATION STRUCTURE</vt:lpstr>
      <vt:lpstr>THE DISSOCIATION CAPSULE IS COMPOSED OF:</vt:lpstr>
      <vt:lpstr>FEATURES OF THE DISSOCIATIVE CAPSULE</vt:lpstr>
      <vt:lpstr>EXAMPLES OF CAPSULE PROCEDRAL MEMORIES</vt:lpstr>
      <vt:lpstr>The Dissociative Capsule is brought into conscious awareness (the present moment) by external representative cues or internal kindled memories</vt:lpstr>
      <vt:lpstr>The size, specificity and strength of a Dissociative Capsule depend upon the intensity or repetitive experience of the trauma that caused it</vt:lpstr>
      <vt:lpstr>The number of one’s Dissociative capsules is determined by the sum total of one’s cumulative life traumas</vt:lpstr>
      <vt:lpstr>The more the number of Dissociative Capsules, the less time one is able to spend in consciousness (the present moment)</vt:lpstr>
      <vt:lpstr>THE PRESENT MOMENT</vt:lpstr>
      <vt:lpstr>THE SELF</vt:lpstr>
      <vt:lpstr>Slide 74</vt:lpstr>
      <vt:lpstr>What implications does the Dissociative Capsule have for healing trauma?  To heal trauma  we must extinguish  posttraumatic  procedural memory cues.</vt:lpstr>
      <vt:lpstr>AND YOU CAN’T DO   THAT WITH WORDS   ALONE!</vt:lpstr>
      <vt:lpstr>THE CONCEPT OF BRAIN PLASTICITY HAS UNIQUE APPLICATION TO THE STUDY OF TRAUMA</vt:lpstr>
      <vt:lpstr>BRAIN NEUROPLASTCITY</vt:lpstr>
      <vt:lpstr>BRAIN PLASTICITY: REMAPPING</vt:lpstr>
      <vt:lpstr>LEARNED NON-USE</vt:lpstr>
      <vt:lpstr>NEUROPLASTICITY IN TRAUMA:  THE PLASTICITY PARADOX</vt:lpstr>
      <vt:lpstr>NATURE  VIA  NURTURE</vt:lpstr>
      <vt:lpstr>NEUROPLASTICITY IN ADDICTION</vt:lpstr>
      <vt:lpstr>CHILDHOOD TRAUMA AND DISEASE IN ADULT LIFE</vt:lpstr>
      <vt:lpstr>NEUROPLASTICITY AND HEALING TRAUMA</vt:lpstr>
      <vt:lpstr>THE KEY INGREDIENT IN HEALING TRAUMA</vt:lpstr>
      <vt:lpstr>TRAUMA THERAPY: THEORETICAL CONSIDERATIONS</vt:lpstr>
      <vt:lpstr>THE DILEMMA OF PHARMACOTHERAPY</vt:lpstr>
      <vt:lpstr>TRAUMA THERAPY</vt:lpstr>
      <vt:lpstr>TRAUMA THERAPY</vt:lpstr>
      <vt:lpstr>GUIDED IMAGERY</vt:lpstr>
      <vt:lpstr>SOMATIC EXPERIENCING</vt:lpstr>
      <vt:lpstr>ENERGY PSYCHOLOGY</vt:lpstr>
      <vt:lpstr>EMDR</vt:lpstr>
      <vt:lpstr>BRAINSPOTTING</vt:lpstr>
      <vt:lpstr>NEUROFEEDBACK</vt:lpstr>
      <vt:lpstr>The role of  cognitive meaning  and the acquisition  of wisdom</vt:lpstr>
      <vt:lpstr>TRANSFORMATION AND WISDOM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</dc:creator>
  <cp:lastModifiedBy>Bob</cp:lastModifiedBy>
  <cp:revision>65</cp:revision>
  <cp:lastPrinted>1601-01-01T00:00:00Z</cp:lastPrinted>
  <dcterms:created xsi:type="dcterms:W3CDTF">1601-01-01T00:00:00Z</dcterms:created>
  <dcterms:modified xsi:type="dcterms:W3CDTF">2013-02-07T22:42:08Z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